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8" r:id="rId1"/>
  </p:sldMasterIdLst>
  <p:notesMasterIdLst>
    <p:notesMasterId r:id="rId155"/>
  </p:notesMasterIdLst>
  <p:handoutMasterIdLst>
    <p:handoutMasterId r:id="rId156"/>
  </p:handoutMasterIdLst>
  <p:sldIdLst>
    <p:sldId id="372" r:id="rId2"/>
    <p:sldId id="577" r:id="rId3"/>
    <p:sldId id="584" r:id="rId4"/>
    <p:sldId id="498" r:id="rId5"/>
    <p:sldId id="590" r:id="rId6"/>
    <p:sldId id="507" r:id="rId7"/>
    <p:sldId id="588" r:id="rId8"/>
    <p:sldId id="593" r:id="rId9"/>
    <p:sldId id="594" r:id="rId10"/>
    <p:sldId id="592" r:id="rId11"/>
    <p:sldId id="513" r:id="rId12"/>
    <p:sldId id="581" r:id="rId13"/>
    <p:sldId id="591" r:id="rId14"/>
    <p:sldId id="585" r:id="rId15"/>
    <p:sldId id="597" r:id="rId16"/>
    <p:sldId id="524" r:id="rId17"/>
    <p:sldId id="598" r:id="rId18"/>
    <p:sldId id="599" r:id="rId19"/>
    <p:sldId id="600" r:id="rId20"/>
    <p:sldId id="601" r:id="rId21"/>
    <p:sldId id="527" r:id="rId22"/>
    <p:sldId id="528" r:id="rId23"/>
    <p:sldId id="602" r:id="rId24"/>
    <p:sldId id="603" r:id="rId25"/>
    <p:sldId id="604" r:id="rId26"/>
    <p:sldId id="605" r:id="rId27"/>
    <p:sldId id="606" r:id="rId28"/>
    <p:sldId id="607" r:id="rId29"/>
    <p:sldId id="595" r:id="rId30"/>
    <p:sldId id="551" r:id="rId31"/>
    <p:sldId id="529" r:id="rId32"/>
    <p:sldId id="530" r:id="rId33"/>
    <p:sldId id="526" r:id="rId34"/>
    <p:sldId id="531" r:id="rId35"/>
    <p:sldId id="525" r:id="rId36"/>
    <p:sldId id="609" r:id="rId37"/>
    <p:sldId id="665" r:id="rId38"/>
    <p:sldId id="534" r:id="rId39"/>
    <p:sldId id="533" r:id="rId40"/>
    <p:sldId id="535" r:id="rId41"/>
    <p:sldId id="540" r:id="rId42"/>
    <p:sldId id="536" r:id="rId43"/>
    <p:sldId id="623" r:id="rId44"/>
    <p:sldId id="610" r:id="rId45"/>
    <p:sldId id="537" r:id="rId46"/>
    <p:sldId id="538" r:id="rId47"/>
    <p:sldId id="539" r:id="rId48"/>
    <p:sldId id="541" r:id="rId49"/>
    <p:sldId id="624" r:id="rId50"/>
    <p:sldId id="542" r:id="rId51"/>
    <p:sldId id="543" r:id="rId52"/>
    <p:sldId id="612" r:id="rId53"/>
    <p:sldId id="613" r:id="rId54"/>
    <p:sldId id="614" r:id="rId55"/>
    <p:sldId id="695" r:id="rId56"/>
    <p:sldId id="698" r:id="rId57"/>
    <p:sldId id="699" r:id="rId58"/>
    <p:sldId id="700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  <p:sldId id="713" r:id="rId70"/>
    <p:sldId id="714" r:id="rId71"/>
    <p:sldId id="715" r:id="rId72"/>
    <p:sldId id="716" r:id="rId73"/>
    <p:sldId id="717" r:id="rId74"/>
    <p:sldId id="718" r:id="rId75"/>
    <p:sldId id="719" r:id="rId76"/>
    <p:sldId id="720" r:id="rId77"/>
    <p:sldId id="721" r:id="rId78"/>
    <p:sldId id="722" r:id="rId79"/>
    <p:sldId id="723" r:id="rId80"/>
    <p:sldId id="724" r:id="rId81"/>
    <p:sldId id="725" r:id="rId82"/>
    <p:sldId id="726" r:id="rId83"/>
    <p:sldId id="727" r:id="rId84"/>
    <p:sldId id="728" r:id="rId85"/>
    <p:sldId id="729" r:id="rId86"/>
    <p:sldId id="730" r:id="rId87"/>
    <p:sldId id="731" r:id="rId88"/>
    <p:sldId id="732" r:id="rId89"/>
    <p:sldId id="734" r:id="rId90"/>
    <p:sldId id="733" r:id="rId91"/>
    <p:sldId id="701" r:id="rId92"/>
    <p:sldId id="666" r:id="rId93"/>
    <p:sldId id="667" r:id="rId94"/>
    <p:sldId id="668" r:id="rId95"/>
    <p:sldId id="669" r:id="rId96"/>
    <p:sldId id="670" r:id="rId97"/>
    <p:sldId id="671" r:id="rId98"/>
    <p:sldId id="672" r:id="rId99"/>
    <p:sldId id="673" r:id="rId100"/>
    <p:sldId id="674" r:id="rId101"/>
    <p:sldId id="675" r:id="rId102"/>
    <p:sldId id="676" r:id="rId103"/>
    <p:sldId id="677" r:id="rId104"/>
    <p:sldId id="678" r:id="rId105"/>
    <p:sldId id="682" r:id="rId106"/>
    <p:sldId id="683" r:id="rId107"/>
    <p:sldId id="684" r:id="rId108"/>
    <p:sldId id="685" r:id="rId109"/>
    <p:sldId id="686" r:id="rId110"/>
    <p:sldId id="687" r:id="rId111"/>
    <p:sldId id="688" r:id="rId112"/>
    <p:sldId id="689" r:id="rId113"/>
    <p:sldId id="690" r:id="rId114"/>
    <p:sldId id="691" r:id="rId115"/>
    <p:sldId id="692" r:id="rId116"/>
    <p:sldId id="693" r:id="rId117"/>
    <p:sldId id="611" r:id="rId118"/>
    <p:sldId id="626" r:id="rId119"/>
    <p:sldId id="616" r:id="rId120"/>
    <p:sldId id="619" r:id="rId121"/>
    <p:sldId id="696" r:id="rId122"/>
    <p:sldId id="697" r:id="rId123"/>
    <p:sldId id="620" r:id="rId124"/>
    <p:sldId id="628" r:id="rId125"/>
    <p:sldId id="630" r:id="rId126"/>
    <p:sldId id="632" r:id="rId127"/>
    <p:sldId id="633" r:id="rId128"/>
    <p:sldId id="634" r:id="rId129"/>
    <p:sldId id="635" r:id="rId130"/>
    <p:sldId id="636" r:id="rId131"/>
    <p:sldId id="637" r:id="rId132"/>
    <p:sldId id="638" r:id="rId133"/>
    <p:sldId id="639" r:id="rId134"/>
    <p:sldId id="640" r:id="rId135"/>
    <p:sldId id="641" r:id="rId136"/>
    <p:sldId id="642" r:id="rId137"/>
    <p:sldId id="643" r:id="rId138"/>
    <p:sldId id="644" r:id="rId139"/>
    <p:sldId id="645" r:id="rId140"/>
    <p:sldId id="646" r:id="rId141"/>
    <p:sldId id="663" r:id="rId142"/>
    <p:sldId id="647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565" r:id="rId152"/>
    <p:sldId id="629" r:id="rId153"/>
    <p:sldId id="568" r:id="rId154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45A8"/>
    <a:srgbClr val="032293"/>
    <a:srgbClr val="B3B3B3"/>
    <a:srgbClr val="66FFFF"/>
    <a:srgbClr val="FF66FF"/>
    <a:srgbClr val="00FF00"/>
    <a:srgbClr val="FF8000"/>
    <a:srgbClr val="CC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5" autoAdjust="0"/>
    <p:restoredTop sz="94935" autoAdjust="0"/>
  </p:normalViewPr>
  <p:slideViewPr>
    <p:cSldViewPr snapToGrid="0" snapToObjects="1">
      <p:cViewPr varScale="1">
        <p:scale>
          <a:sx n="87" d="100"/>
          <a:sy n="87" d="100"/>
        </p:scale>
        <p:origin x="208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8E8C70-216A-3F4D-BDFA-D838401D0601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BE6B43-7426-C44E-8803-D72B24F3A814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15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08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D24F29-4A83-454F-B0CC-DF89DBDF2849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03AA8D-2328-6B49-B215-ECAC622DD60A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51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53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89746C-159E-314D-AA99-A10EEE5E194E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98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EFCA56-D357-7F4B-98D6-A14C4D092F42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90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7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89746C-159E-314D-AA99-A10EEE5E194E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98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EFCA56-D357-7F4B-98D6-A14C4D092F42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153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39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EC3DB5-2EAA-4541-B898-DE6F078AB069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9369BF-BFD7-054B-9B6D-7FF2FCDC07BA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16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52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4EA113-8ED2-1840-B20E-CF929CBC6127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456D109-0023-4D42-B28C-5A9853272CB9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24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1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6823B7-F714-2B4B-8386-6E3FB798704F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03EC18-B2B3-4349-82EE-E266E4AD9CC7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25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8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E5021A3-F4B9-5748-8BF0-7F7C29A23CED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E5D9893-7AB1-F845-AD2E-74D4C3D1B5AD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26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8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284830A-8D93-694A-81E5-16F18CD38D30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27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63B5ACA-D5EE-4848-81AB-2F62304C8A9B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27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0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0B07B8-64E4-E447-9C2F-183D75894E8A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47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40A9F3-8EBE-014E-BE0D-84B8344F491D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28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F78A63-3409-A44A-9C6C-2F600B566776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D447566-079F-2E4A-B4B4-DF96C75044FD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33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5ED2D4-2121-C24A-B677-98A04ACE9340}" type="datetime1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4/3/19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A9B5FDE-956A-854C-B25D-DAD7744F7AAC}" type="slidenum">
              <a:rPr lang="en-US" sz="1100" b="0">
                <a:solidFill>
                  <a:schemeClr val="bg1"/>
                </a:solidFill>
                <a:latin typeface="Palatino" charset="0"/>
              </a:rPr>
              <a:pPr/>
              <a:t>35</a:t>
            </a:fld>
            <a:endParaRPr lang="en-US" sz="1100" b="0">
              <a:solidFill>
                <a:schemeClr val="bg1"/>
              </a:solidFill>
              <a:latin typeface="Palatino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87550" y="542925"/>
            <a:ext cx="2882900" cy="2163763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2921000"/>
            <a:ext cx="5027414" cy="5538108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B3AA7-648E-40E2-A7AC-635B45C5E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24D5F-C380-43D4-A9E4-E0847F7712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9B11F-8889-432E-91F6-A16AC8F8C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93431"/>
            <a:ext cx="7659687" cy="1168400"/>
          </a:xfrm>
        </p:spPr>
        <p:txBody>
          <a:bodyPr anchor="t"/>
          <a:lstStyle>
            <a:lvl1pPr algn="l">
              <a:defRPr sz="4400" b="0" cap="none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4813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738" y="1401762"/>
            <a:ext cx="2438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469188" y="3930650"/>
            <a:ext cx="26035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Information Integration on the Web,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E40E2-C5DD-4A1C-AF1C-2C8A4871C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44" y="274638"/>
            <a:ext cx="7620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4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4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3844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844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37878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8549639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381000"/>
            <a:ext cx="8537879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799" y="893627"/>
            <a:ext cx="8537879" cy="5244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B46C-A311-46F5-91A8-DAF4B5A6B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23652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79649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600200"/>
            <a:ext cx="82796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2" r:id="rId9"/>
    <p:sldLayoutId id="2147483989" r:id="rId10"/>
    <p:sldLayoutId id="2147483990" r:id="rId11"/>
    <p:sldLayoutId id="2147483991" r:id="rId12"/>
  </p:sldLayoutIdLst>
  <p:transition/>
  <p:hf hdr="0"/>
  <p:txStyles>
    <p:titleStyle>
      <a:lvl1pPr algn="l" rtl="0" fontAlgn="base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9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04888" indent="-228600" algn="l" rtl="0" fontAlgn="base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fontAlgn="base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fontAlgn="base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rdf-mt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owl2-primer" TargetMode="External"/><Relationship Id="rId2" Type="http://schemas.openxmlformats.org/officeDocument/2006/relationships/hyperlink" Target="http://www.w3.org/TR/owl2-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TR/owl2-quick-reference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hyperlink" Target="http://owl.man.ac.uk/factplusplus/" TargetMode="External"/><Relationship Id="rId3" Type="http://schemas.openxmlformats.org/officeDocument/2006/relationships/hyperlink" Target="http://books.cambridge.org/0521781760.htm" TargetMode="External"/><Relationship Id="rId7" Type="http://schemas.openxmlformats.org/officeDocument/2006/relationships/hyperlink" Target="http://pellet.owldl.com/" TargetMode="External"/><Relationship Id="rId12" Type="http://schemas.openxmlformats.org/officeDocument/2006/relationships/hyperlink" Target="http://web.comlab.ox.ac.uk/oucl/work/ian.horrock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TR/owl2-overview" TargetMode="External"/><Relationship Id="rId11" Type="http://schemas.openxmlformats.org/officeDocument/2006/relationships/hyperlink" Target="http://protege.stanford.edu/" TargetMode="External"/><Relationship Id="rId5" Type="http://schemas.openxmlformats.org/officeDocument/2006/relationships/hyperlink" Target="http://www.cs.man.ac.uk/~ezolin/dl" TargetMode="External"/><Relationship Id="rId10" Type="http://schemas.openxmlformats.org/officeDocument/2006/relationships/hyperlink" Target="http://www.isi.edu/isd/LOOM/" TargetMode="External"/><Relationship Id="rId4" Type="http://schemas.openxmlformats.org/officeDocument/2006/relationships/hyperlink" Target="http://dl.kr.org/" TargetMode="External"/><Relationship Id="rId9" Type="http://schemas.openxmlformats.org/officeDocument/2006/relationships/hyperlink" Target="http://www.racer-system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ox.ac.uk/files/362/Kazakov_KR08_RIQ_SROIQ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RDF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://owl.man.ac.uk/factplusplus/" TargetMode="External"/><Relationship Id="rId3" Type="http://schemas.openxmlformats.org/officeDocument/2006/relationships/hyperlink" Target="http://books.cambridge.org/0521781760.htm" TargetMode="External"/><Relationship Id="rId7" Type="http://schemas.openxmlformats.org/officeDocument/2006/relationships/hyperlink" Target="http://pellet.owldl.com/" TargetMode="External"/><Relationship Id="rId12" Type="http://schemas.openxmlformats.org/officeDocument/2006/relationships/hyperlink" Target="http://web.comlab.ox.ac.uk/oucl/work/ian.horrock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TR/owl2-overview" TargetMode="External"/><Relationship Id="rId11" Type="http://schemas.openxmlformats.org/officeDocument/2006/relationships/hyperlink" Target="http://protege.stanford.edu/" TargetMode="External"/><Relationship Id="rId5" Type="http://schemas.openxmlformats.org/officeDocument/2006/relationships/hyperlink" Target="http://www.cs.man.ac.uk/~ezolin/dl" TargetMode="External"/><Relationship Id="rId10" Type="http://schemas.openxmlformats.org/officeDocument/2006/relationships/hyperlink" Target="http://www.isi.edu/isd/LOOM/" TargetMode="External"/><Relationship Id="rId4" Type="http://schemas.openxmlformats.org/officeDocument/2006/relationships/hyperlink" Target="http://dl.kr.org/" TargetMode="External"/><Relationship Id="rId9" Type="http://schemas.openxmlformats.org/officeDocument/2006/relationships/hyperlink" Target="http://www.racer-systems.com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343643"/>
            <a:ext cx="7543800" cy="3163123"/>
          </a:xfrm>
        </p:spPr>
        <p:txBody>
          <a:bodyPr/>
          <a:lstStyle/>
          <a:p>
            <a:r>
              <a:rPr lang="en-US" dirty="0"/>
              <a:t>OWL 2: </a:t>
            </a:r>
            <a:br>
              <a:rPr lang="en-US" dirty="0"/>
            </a:br>
            <a:r>
              <a:rPr lang="en-US" dirty="0"/>
              <a:t>Description Logics, Inference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Jose Luis Ambite</a:t>
            </a:r>
          </a:p>
          <a:p>
            <a:r>
              <a:rPr lang="en-US"/>
              <a:t>University of Southern California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Limitations of the Expressive Power of </a:t>
            </a:r>
            <a:br>
              <a:rPr lang="en-US" sz="4000" dirty="0"/>
            </a:br>
            <a:r>
              <a:rPr lang="en-US" sz="4000" dirty="0"/>
              <a:t>RDF Schema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local scoping of properties </a:t>
            </a:r>
            <a:endParaRPr lang="en-GB" dirty="0"/>
          </a:p>
          <a:p>
            <a:pPr lvl="1"/>
            <a:r>
              <a:rPr lang="en-GB" dirty="0" err="1"/>
              <a:t>rdfs:range</a:t>
            </a:r>
            <a:r>
              <a:rPr lang="en-GB" dirty="0"/>
              <a:t> defines the range of a property (e.g. eats) for all classes </a:t>
            </a:r>
          </a:p>
          <a:p>
            <a:pPr lvl="1"/>
            <a:r>
              <a:rPr lang="en-GB" dirty="0"/>
              <a:t>In RDF Schema we cannot declare range restrictions that apply to some classes only </a:t>
            </a:r>
          </a:p>
          <a:p>
            <a:pPr lvl="1"/>
            <a:r>
              <a:rPr lang="en-GB" dirty="0"/>
              <a:t>E.g. we cannot say that cows eat only plants, while other animals may eat meat, too</a:t>
            </a: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64638"/>
            <a:ext cx="9144000" cy="326941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74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64638"/>
            <a:ext cx="9144000" cy="237775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124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64638"/>
            <a:ext cx="9144000" cy="237775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64639"/>
            <a:ext cx="9144000" cy="3485572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8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RDFS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RDF Schema is a simple modelling language:</a:t>
            </a:r>
          </a:p>
          <a:p>
            <a:pPr lvl="1"/>
            <a:r>
              <a:rPr lang="en-US" sz="2000" dirty="0"/>
              <a:t>Cannot define: Boolean combinations of classes, </a:t>
            </a:r>
            <a:r>
              <a:rPr lang="en-US" sz="2000" dirty="0" err="1"/>
              <a:t>disjointness</a:t>
            </a:r>
            <a:r>
              <a:rPr lang="en-US" sz="2000" dirty="0"/>
              <a:t>, cardinality restrictions, ..</a:t>
            </a:r>
          </a:p>
          <a:p>
            <a:pPr lvl="1"/>
            <a:r>
              <a:rPr lang="en-US" sz="2000" dirty="0"/>
              <a:t>Cannot define properties of properties: unique, inverse, transitive, …</a:t>
            </a:r>
          </a:p>
          <a:p>
            <a:pPr lvl="1"/>
            <a:r>
              <a:rPr lang="en-US" sz="2000" dirty="0"/>
              <a:t>No mechanism of specifying necessary and sufficient conditions  for class membership.</a:t>
            </a:r>
          </a:p>
          <a:p>
            <a:pPr lvl="2"/>
            <a:r>
              <a:rPr lang="en-US" sz="1800" dirty="0"/>
              <a:t>Ex: If  John has a vehicle which is 7ft high, has wide wheels and loading space is 3 m</a:t>
            </a:r>
            <a:r>
              <a:rPr lang="en-US" sz="1800" baseline="30000" dirty="0"/>
              <a:t>3</a:t>
            </a:r>
            <a:r>
              <a:rPr lang="en-US" sz="1800" dirty="0"/>
              <a:t>, then we should be able to reason that John has a SUV, </a:t>
            </a:r>
            <a:br>
              <a:rPr lang="en-US" sz="1800" dirty="0"/>
            </a:br>
            <a:r>
              <a:rPr lang="en-US" sz="1800" dirty="0"/>
              <a:t>if the  necessary and sufficient conditions for a vehicle being an SUV are height &gt; 6ft &amp; wide wheels &amp; loading space &gt; 2 m</a:t>
            </a:r>
            <a:r>
              <a:rPr lang="en-US" sz="1800" baseline="30000" dirty="0"/>
              <a:t>3</a:t>
            </a:r>
          </a:p>
          <a:p>
            <a:r>
              <a:rPr lang="el-GR" sz="2400" dirty="0"/>
              <a:t>Therefore we need an ontology </a:t>
            </a:r>
            <a:r>
              <a:rPr lang="en-US" sz="2400" dirty="0"/>
              <a:t>and reasoning </a:t>
            </a:r>
            <a:r>
              <a:rPr lang="el-GR" sz="2400" dirty="0"/>
              <a:t>layer on top of RDF</a:t>
            </a:r>
            <a:r>
              <a:rPr lang="en-US" sz="2400" dirty="0"/>
              <a:t> and </a:t>
            </a:r>
            <a:r>
              <a:rPr lang="el-GR" sz="2400" dirty="0"/>
              <a:t>RDF</a:t>
            </a:r>
            <a:r>
              <a:rPr lang="en-US" sz="2400" dirty="0"/>
              <a:t> </a:t>
            </a:r>
            <a:r>
              <a:rPr lang="el-GR" sz="2400" dirty="0"/>
              <a:t>S</a:t>
            </a:r>
            <a:r>
              <a:rPr lang="en-US" sz="2400" dirty="0" err="1"/>
              <a:t>chema</a:t>
            </a:r>
            <a:r>
              <a:rPr lang="el-GR" sz="2400" dirty="0"/>
              <a:t> </a:t>
            </a:r>
            <a:r>
              <a:rPr lang="en-US" sz="2400" dirty="0"/>
              <a:t> </a:t>
            </a:r>
            <a:r>
              <a:rPr lang="en-US" sz="2400" dirty="0">
                <a:sym typeface="Wingdings" charset="0"/>
              </a:rPr>
              <a:t> OWL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1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ample-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Inference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Reduction to (un)</a:t>
            </a:r>
            <a:r>
              <a:rPr lang="en-US" dirty="0" err="1"/>
              <a:t>satisfiability</a:t>
            </a:r>
            <a:r>
              <a:rPr lang="en-US" dirty="0"/>
              <a:t>. </a:t>
            </a:r>
          </a:p>
          <a:p>
            <a:pPr marL="114300" indent="0">
              <a:buNone/>
            </a:pPr>
            <a:r>
              <a:rPr lang="en-US" dirty="0"/>
              <a:t>Idea: </a:t>
            </a:r>
          </a:p>
          <a:p>
            <a:r>
              <a:rPr lang="en-US" dirty="0"/>
              <a:t>Given knowledge base K </a:t>
            </a:r>
          </a:p>
          <a:p>
            <a:r>
              <a:rPr lang="en-US" dirty="0"/>
              <a:t>Construct a tree (called </a:t>
            </a:r>
            <a:r>
              <a:rPr lang="en-US" i="1" dirty="0"/>
              <a:t>Tableau, </a:t>
            </a:r>
            <a:r>
              <a:rPr lang="en-US" dirty="0"/>
              <a:t>actually a forest), which represents a model of K. </a:t>
            </a:r>
          </a:p>
          <a:p>
            <a:r>
              <a:rPr lang="en-US" dirty="0"/>
              <a:t>If attempt fails, K is </a:t>
            </a:r>
            <a:r>
              <a:rPr lang="en-US" dirty="0" err="1"/>
              <a:t>unsatisfiable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1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65564"/>
            <a:ext cx="8237165" cy="582369"/>
          </a:xfrm>
        </p:spPr>
        <p:txBody>
          <a:bodyPr/>
          <a:lstStyle/>
          <a:p>
            <a:r>
              <a:rPr lang="en-US" dirty="0"/>
              <a:t>Negation Normal 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33634"/>
            <a:ext cx="8228641" cy="5255528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K and NNF(K) have the same models (are logically equivalent).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02" y="1276505"/>
            <a:ext cx="6871564" cy="52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0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NNF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D  ⊑ ( A ⨅ B) ⨆ ¬ (¬ A ⨆ C)</a:t>
            </a:r>
          </a:p>
          <a:p>
            <a:pPr marL="114300" indent="0">
              <a:buNone/>
            </a:pPr>
            <a:r>
              <a:rPr lang="en-US" dirty="0"/>
              <a:t>¬D ⨆ ( A ⨅ B) ⨆ ¬ (¬ A ⨆ C)</a:t>
            </a:r>
          </a:p>
          <a:p>
            <a:pPr marL="114300" indent="0">
              <a:buNone/>
            </a:pPr>
            <a:r>
              <a:rPr lang="en-US" dirty="0"/>
              <a:t>¬D ⨆ ( A ⨅ B) ⨆  ( A ⨅ ¬ C)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5 - Θέση αριθμού διαφάνειας"/>
          <p:cNvSpPr txBox="1">
            <a:spLocks noGrp="1"/>
          </p:cNvSpPr>
          <p:nvPr/>
        </p:nvSpPr>
        <p:spPr bwMode="auto">
          <a:xfrm>
            <a:off x="0" y="6165850"/>
            <a:ext cx="827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3DFE74-7407-3B4A-BE93-2446B8E1CC76}" type="slidenum">
              <a:rPr lang="el-GR" sz="2800">
                <a:solidFill>
                  <a:schemeClr val="bg1"/>
                </a:solidFill>
              </a:rPr>
              <a:pPr eaLnBrk="1" hangingPunct="1"/>
              <a:t>12</a:t>
            </a:fld>
            <a:endParaRPr lang="el-GR" sz="2800">
              <a:solidFill>
                <a:schemeClr val="bg1"/>
              </a:solidFill>
            </a:endParaRPr>
          </a:p>
        </p:txBody>
      </p:sp>
      <p:sp>
        <p:nvSpPr>
          <p:cNvPr id="16691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OWL vs RDFS</a:t>
            </a:r>
            <a:endParaRPr lang="el-GR"/>
          </a:p>
        </p:txBody>
      </p:sp>
      <p:sp>
        <p:nvSpPr>
          <p:cNvPr id="1669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Ideally, OWL would extend RDF Schema to be consistent with the layered architecture of the Semantic Web</a:t>
            </a:r>
          </a:p>
          <a:p>
            <a:r>
              <a:rPr lang="en-US" sz="2800" dirty="0"/>
              <a:t>However, directly combining RDF Schema with classical logic leads to problems:</a:t>
            </a:r>
          </a:p>
          <a:p>
            <a:pPr lvl="1"/>
            <a:r>
              <a:rPr lang="en-US" sz="2400" dirty="0"/>
              <a:t>RDF allows resources to be instances and classes (elements and sets) at the same time, which leads to paradoxes.</a:t>
            </a:r>
          </a:p>
          <a:p>
            <a:pPr lvl="1"/>
            <a:r>
              <a:rPr lang="en-US" sz="2400" dirty="0"/>
              <a:t>RDF/RDFS was formalized using non-standard semantics:</a:t>
            </a:r>
          </a:p>
          <a:p>
            <a:pPr lvl="2"/>
            <a:r>
              <a:rPr lang="el-GR" sz="2000" dirty="0"/>
              <a:t>RDF Semantics</a:t>
            </a:r>
            <a:r>
              <a:rPr lang="en-US" sz="2000" dirty="0"/>
              <a:t>: </a:t>
            </a:r>
            <a:r>
              <a:rPr lang="el-GR" sz="2000" dirty="0">
                <a:hlinkClick r:id="rId2"/>
              </a:rPr>
              <a:t>http://www.w3.org/TR/rdf-mt/</a:t>
            </a:r>
            <a:r>
              <a:rPr lang="en-US" sz="2000" dirty="0"/>
              <a:t> 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8030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436"/>
            <a:ext cx="9144000" cy="4899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8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example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508" y="1417638"/>
            <a:ext cx="3614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KB: </a:t>
            </a:r>
          </a:p>
          <a:p>
            <a:pPr lvl="1"/>
            <a:r>
              <a:rPr lang="en-US" dirty="0">
                <a:latin typeface="+mn-lt"/>
              </a:rPr>
              <a:t>s1: C(a)</a:t>
            </a:r>
          </a:p>
          <a:p>
            <a:pPr lvl="1"/>
            <a:r>
              <a:rPr lang="en-US" dirty="0">
                <a:latin typeface="+mn-lt"/>
              </a:rPr>
              <a:t>s2: C ⊑ ∃R.D</a:t>
            </a:r>
          </a:p>
          <a:p>
            <a:pPr lvl="1"/>
            <a:r>
              <a:rPr lang="en-US" dirty="0">
                <a:latin typeface="+mn-lt"/>
              </a:rPr>
              <a:t>s3: D ⊑ 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Query: Does KB entail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(∃R.E)(a)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Approach: 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Add negation of query:  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s4: ∀R.¬E(a) </a:t>
            </a:r>
          </a:p>
          <a:p>
            <a:r>
              <a:rPr lang="en-US" dirty="0">
                <a:latin typeface="+mn-lt"/>
              </a:rPr>
              <a:t>      to KB </a:t>
            </a:r>
          </a:p>
          <a:p>
            <a:r>
              <a:rPr lang="en-US" dirty="0">
                <a:latin typeface="+mn-lt"/>
              </a:rPr>
              <a:t>2. Show </a:t>
            </a:r>
            <a:r>
              <a:rPr lang="en-US" dirty="0" err="1">
                <a:latin typeface="+mn-lt"/>
              </a:rPr>
              <a:t>unsatisfiability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5285" y="2319267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5533036" y="1716806"/>
            <a:ext cx="1867030" cy="830997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7977"/>
              <a:gd name="adj5" fmla="val 91846"/>
              <a:gd name="adj6" fmla="val -33801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C	(s1)</a:t>
            </a:r>
          </a:p>
          <a:p>
            <a:pPr marL="0" lvl="1"/>
            <a:r>
              <a:rPr lang="en-US" dirty="0">
                <a:latin typeface="+mn-lt"/>
              </a:rPr>
              <a:t>∃R.D 	(s2)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5565" y="3894248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</a:p>
        </p:txBody>
      </p:sp>
      <p:cxnSp>
        <p:nvCxnSpPr>
          <p:cNvPr id="16" name="Straight Arrow Connector 15"/>
          <p:cNvCxnSpPr>
            <a:stCxn id="8" idx="2"/>
            <a:endCxn id="14" idx="0"/>
          </p:cNvCxnSpPr>
          <p:nvPr/>
        </p:nvCxnSpPr>
        <p:spPr>
          <a:xfrm>
            <a:off x="4741331" y="2780932"/>
            <a:ext cx="23217" cy="1113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ine Callout 2 16"/>
          <p:cNvSpPr/>
          <p:nvPr/>
        </p:nvSpPr>
        <p:spPr>
          <a:xfrm>
            <a:off x="5533036" y="3223126"/>
            <a:ext cx="3203812" cy="1200328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3144"/>
              <a:gd name="adj5" fmla="val 68504"/>
              <a:gd name="adj6" fmla="val -26553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D    (s2)</a:t>
            </a:r>
          </a:p>
          <a:p>
            <a:r>
              <a:rPr lang="en-US" dirty="0">
                <a:latin typeface="+mn-lt"/>
              </a:rPr>
              <a:t>E     (s3)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¬E   (s4) Contradiction!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9552" y="2992293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2096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/>
      <p:bldP spid="17" grpId="0" animBg="1"/>
      <p:bldP spid="1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example 2</a:t>
            </a:r>
            <a:br>
              <a:rPr lang="en-US" dirty="0"/>
            </a:br>
            <a:r>
              <a:rPr lang="en-US" dirty="0"/>
              <a:t>Reasoning by Cases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508" y="1558053"/>
            <a:ext cx="36145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KB: </a:t>
            </a:r>
          </a:p>
          <a:p>
            <a:pPr lvl="1"/>
            <a:r>
              <a:rPr lang="en-US" dirty="0">
                <a:latin typeface="+mn-lt"/>
              </a:rPr>
              <a:t>s1: C(a)</a:t>
            </a:r>
          </a:p>
          <a:p>
            <a:pPr lvl="1"/>
            <a:r>
              <a:rPr lang="en-US" dirty="0">
                <a:latin typeface="+mn-lt"/>
              </a:rPr>
              <a:t>s2: C ⊑ ∃R.D</a:t>
            </a:r>
          </a:p>
          <a:p>
            <a:pPr lvl="1"/>
            <a:r>
              <a:rPr lang="en-US" dirty="0">
                <a:latin typeface="+mn-lt"/>
              </a:rPr>
              <a:t>s3: D ⊑ E ⊔ F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s4: F ⊑ E 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Query: Does KB entail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(∃R.E)(a)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Approach: 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Add negation of query:  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  s5:∀R.¬E(a) </a:t>
            </a:r>
          </a:p>
          <a:p>
            <a:r>
              <a:rPr lang="en-US" dirty="0">
                <a:latin typeface="+mn-lt"/>
              </a:rPr>
              <a:t>      to KB </a:t>
            </a:r>
          </a:p>
          <a:p>
            <a:r>
              <a:rPr lang="en-US" dirty="0">
                <a:latin typeface="+mn-lt"/>
              </a:rPr>
              <a:t>2. Show </a:t>
            </a:r>
            <a:r>
              <a:rPr lang="en-US" dirty="0" err="1">
                <a:latin typeface="+mn-lt"/>
              </a:rPr>
              <a:t>unsatisfiability</a:t>
            </a:r>
            <a:endParaRPr lang="en-US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5285" y="2319267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23" name="Line Callout 2 22"/>
          <p:cNvSpPr/>
          <p:nvPr/>
        </p:nvSpPr>
        <p:spPr>
          <a:xfrm>
            <a:off x="5533036" y="1716806"/>
            <a:ext cx="1867030" cy="830997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7977"/>
              <a:gd name="adj5" fmla="val 91846"/>
              <a:gd name="adj6" fmla="val -33801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C	(s1)</a:t>
            </a:r>
          </a:p>
          <a:p>
            <a:pPr marL="0" lvl="1"/>
            <a:r>
              <a:rPr lang="en-US" dirty="0">
                <a:latin typeface="+mn-lt"/>
              </a:rPr>
              <a:t>∃R.D 	(s2)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5565" y="3894248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</a:p>
        </p:txBody>
      </p:sp>
      <p:cxnSp>
        <p:nvCxnSpPr>
          <p:cNvPr id="25" name="Straight Arrow Connector 24"/>
          <p:cNvCxnSpPr>
            <a:stCxn id="22" idx="2"/>
            <a:endCxn id="24" idx="0"/>
          </p:cNvCxnSpPr>
          <p:nvPr/>
        </p:nvCxnSpPr>
        <p:spPr>
          <a:xfrm>
            <a:off x="4741331" y="2780932"/>
            <a:ext cx="23217" cy="1113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ine Callout 2 25"/>
          <p:cNvSpPr/>
          <p:nvPr/>
        </p:nvSpPr>
        <p:spPr>
          <a:xfrm>
            <a:off x="5533036" y="2669128"/>
            <a:ext cx="3203812" cy="2308324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3144"/>
              <a:gd name="adj5" fmla="val 68504"/>
              <a:gd name="adj6" fmla="val -26553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D    (s2)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¬E   (s5) 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Choice: D ⊑ E ⊔ F  (s3)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1. E  Contradiction! </a:t>
            </a:r>
            <a:endParaRPr lang="en-US" dirty="0"/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2. F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     E  (s4) Contradiction!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89552" y="2992293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6643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6" grpId="0" animBg="1"/>
      <p:bldP spid="2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W2012-10-tableaux_Part2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3" r="-14273"/>
          <a:stretch>
            <a:fillRect/>
          </a:stretch>
        </p:blipFill>
        <p:spPr>
          <a:xfrm>
            <a:off x="-1297573" y="-1"/>
            <a:ext cx="11754306" cy="6858001"/>
          </a:xfrm>
        </p:spPr>
      </p:pic>
    </p:spTree>
    <p:extLst>
      <p:ext uri="{BB962C8B-B14F-4D97-AF65-F5344CB8AC3E}">
        <p14:creationId xmlns:p14="http://schemas.microsoft.com/office/powerpoint/2010/main" val="247871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blocking rules to ensure termination</a:t>
            </a:r>
          </a:p>
          <a:p>
            <a:r>
              <a:rPr lang="en-US" dirty="0"/>
              <a:t>See Ian </a:t>
            </a:r>
            <a:r>
              <a:rPr lang="en-US" dirty="0" err="1"/>
              <a:t>Horrocks</a:t>
            </a:r>
            <a:r>
              <a:rPr lang="en-US" dirty="0"/>
              <a:t> slides </a:t>
            </a:r>
          </a:p>
        </p:txBody>
      </p:sp>
    </p:spTree>
    <p:extLst>
      <p:ext uri="{BB962C8B-B14F-4D97-AF65-F5344CB8AC3E}">
        <p14:creationId xmlns:p14="http://schemas.microsoft.com/office/powerpoint/2010/main" val="32667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54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10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20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57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615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-stack-20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3" y="1353652"/>
            <a:ext cx="6182784" cy="55043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Web Layer Cake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9468" y="6596390"/>
            <a:ext cx="1444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slide by Pedro Szekely</a:t>
            </a:r>
          </a:p>
        </p:txBody>
      </p:sp>
    </p:spTree>
    <p:extLst>
      <p:ext uri="{BB962C8B-B14F-4D97-AF65-F5344CB8AC3E}">
        <p14:creationId xmlns:p14="http://schemas.microsoft.com/office/powerpoint/2010/main" val="36548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53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447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51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895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181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7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363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40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379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595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806160"/>
          </a:xfrm>
        </p:spPr>
        <p:txBody>
          <a:bodyPr/>
          <a:lstStyle/>
          <a:p>
            <a:r>
              <a:rPr lang="en-US" dirty="0"/>
              <a:t>OWL: Web Ontology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080798"/>
            <a:ext cx="8228641" cy="5320002"/>
          </a:xfrm>
        </p:spPr>
        <p:txBody>
          <a:bodyPr/>
          <a:lstStyle/>
          <a:p>
            <a:r>
              <a:rPr lang="en-US" sz="2400" dirty="0"/>
              <a:t>Goal: provide expressive language for knowledge representation on the web</a:t>
            </a:r>
          </a:p>
          <a:p>
            <a:pPr lvl="1"/>
            <a:r>
              <a:rPr lang="en-US" sz="2000" dirty="0"/>
              <a:t>Address limitations of RDFS</a:t>
            </a:r>
          </a:p>
          <a:p>
            <a:r>
              <a:rPr lang="en-US" sz="2400" dirty="0"/>
              <a:t>Description logic substrate</a:t>
            </a:r>
          </a:p>
          <a:p>
            <a:pPr lvl="1"/>
            <a:r>
              <a:rPr lang="en-US" sz="2000" dirty="0"/>
              <a:t>Concepts, roles, instances</a:t>
            </a:r>
          </a:p>
          <a:p>
            <a:pPr lvl="1"/>
            <a:r>
              <a:rPr lang="en-US" sz="2000" dirty="0"/>
              <a:t>Concept constructors</a:t>
            </a:r>
          </a:p>
          <a:p>
            <a:pPr lvl="1"/>
            <a:r>
              <a:rPr lang="en-US" sz="2000" dirty="0"/>
              <a:t>Decidable subsets of first-order logic</a:t>
            </a:r>
          </a:p>
          <a:p>
            <a:r>
              <a:rPr lang="en-US" sz="2400" dirty="0"/>
              <a:t>OWL1: W3C Recommendation 10 February 2004</a:t>
            </a:r>
          </a:p>
          <a:p>
            <a:pPr lvl="1"/>
            <a:r>
              <a:rPr lang="en-US" sz="2000" dirty="0"/>
              <a:t>OWL1 defined 3 different sublanguages: OWL Full, OWL DL, OWL Lite</a:t>
            </a:r>
          </a:p>
          <a:p>
            <a:r>
              <a:rPr lang="en-US" sz="2400" dirty="0"/>
              <a:t>OWL2: W3C Recommendation 27 October 2009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Inherits OWL1 languages, extends OWL DL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Introduces 3 new profiles with </a:t>
            </a:r>
            <a:r>
              <a:rPr lang="ja-JP" altLang="en-US" sz="2000" dirty="0">
                <a:latin typeface="Arial" charset="0"/>
                <a:ea typeface="ＭＳ Ｐゴシック" charset="0"/>
                <a:sym typeface="Symbol" charset="0"/>
              </a:rPr>
              <a:t>“</a:t>
            </a:r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good</a:t>
            </a:r>
            <a:r>
              <a:rPr lang="ja-JP" altLang="en-US" sz="2000" dirty="0">
                <a:latin typeface="Arial" charset="0"/>
                <a:ea typeface="ＭＳ Ｐゴシック" charset="0"/>
                <a:sym typeface="Symbol" charset="0"/>
              </a:rPr>
              <a:t>”</a:t>
            </a:r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 computational properties:</a:t>
            </a:r>
          </a:p>
          <a:p>
            <a:pPr lvl="2"/>
            <a:r>
              <a:rPr lang="en-US" sz="1800" dirty="0">
                <a:latin typeface="Arial" charset="0"/>
                <a:ea typeface="ＭＳ Ｐゴシック" charset="0"/>
                <a:sym typeface="Symbol" charset="0"/>
              </a:rPr>
              <a:t>OWL2 QL, OWL2 EL, OWL2 RL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4662" y="6088558"/>
            <a:ext cx="3570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latin typeface="+mn-lt"/>
                <a:hlinkClick r:id="rId2"/>
              </a:rPr>
              <a:t>http://www.w3.org/TR/owl2-overview</a:t>
            </a:r>
            <a:endParaRPr lang="en-US" sz="1400" dirty="0">
              <a:latin typeface="+mn-lt"/>
            </a:endParaRPr>
          </a:p>
          <a:p>
            <a:pPr marL="0" lvl="1"/>
            <a:r>
              <a:rPr lang="en-US" sz="1400" dirty="0">
                <a:latin typeface="+mn-lt"/>
                <a:hlinkClick r:id="rId3"/>
              </a:rPr>
              <a:t>http://www.w3.org/TR/owl2-primer</a:t>
            </a:r>
            <a:r>
              <a:rPr lang="en-US" sz="1400" dirty="0">
                <a:latin typeface="+mn-lt"/>
              </a:rPr>
              <a:t> </a:t>
            </a:r>
          </a:p>
          <a:p>
            <a:pPr marL="0" lvl="1"/>
            <a:r>
              <a:rPr lang="en-US" sz="1400" dirty="0">
                <a:latin typeface="+mn-lt"/>
                <a:hlinkClick r:id="rId4"/>
              </a:rPr>
              <a:t>http://www.w3.org/TR/owl2-quick-reference/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86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84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498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273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87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8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90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12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01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66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881905"/>
          </a:xfrm>
        </p:spPr>
        <p:txBody>
          <a:bodyPr/>
          <a:lstStyle/>
          <a:p>
            <a:r>
              <a:rPr lang="en-US" dirty="0"/>
              <a:t>Description Logic: Basic Ideas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39694"/>
            <a:ext cx="8228641" cy="5161106"/>
          </a:xfrm>
        </p:spPr>
        <p:txBody>
          <a:bodyPr/>
          <a:lstStyle/>
          <a:p>
            <a:r>
              <a:rPr lang="en-US" sz="2400" dirty="0"/>
              <a:t>Individual = Instance = object of the domain of discourse =  logical constant </a:t>
            </a:r>
          </a:p>
          <a:p>
            <a:pPr lvl="1"/>
            <a:r>
              <a:rPr lang="en-US" sz="2000" dirty="0"/>
              <a:t>Ex: John, Mary, Italy</a:t>
            </a:r>
          </a:p>
          <a:p>
            <a:r>
              <a:rPr lang="en-US" sz="2400" dirty="0"/>
              <a:t>Concept = Class = set of objects  = </a:t>
            </a:r>
            <a:br>
              <a:rPr lang="en-US" sz="2400" dirty="0"/>
            </a:br>
            <a:r>
              <a:rPr lang="en-US" sz="2400" dirty="0"/>
              <a:t>unary predicate/formula with one free variable p(x)</a:t>
            </a:r>
          </a:p>
          <a:p>
            <a:pPr lvl="1"/>
            <a:r>
              <a:rPr lang="en-US" sz="2000" dirty="0"/>
              <a:t>Ex: Person, Doctor, </a:t>
            </a:r>
            <a:r>
              <a:rPr lang="en-US" sz="2000" dirty="0" err="1"/>
              <a:t>HappyParent</a:t>
            </a:r>
            <a:r>
              <a:rPr lang="en-US" sz="2000" dirty="0"/>
              <a:t>, (Doctor ∧ Lawyer)</a:t>
            </a:r>
          </a:p>
          <a:p>
            <a:r>
              <a:rPr lang="en-US" sz="2400" dirty="0"/>
              <a:t>Role = Property = relationship between two objects = </a:t>
            </a:r>
            <a:br>
              <a:rPr lang="en-US" sz="2400" dirty="0"/>
            </a:br>
            <a:r>
              <a:rPr lang="en-US" sz="2400" dirty="0"/>
              <a:t>set of pairs of objects from the domain of discourse = </a:t>
            </a:r>
            <a:br>
              <a:rPr lang="en-US" sz="2400" dirty="0"/>
            </a:br>
            <a:r>
              <a:rPr lang="en-US" sz="2400" dirty="0"/>
              <a:t>binary predicate/formula with two free variables r(</a:t>
            </a:r>
            <a:r>
              <a:rPr lang="en-US" sz="2400" dirty="0" err="1"/>
              <a:t>x,y</a:t>
            </a:r>
            <a:r>
              <a:rPr lang="en-US" sz="2400" dirty="0"/>
              <a:t>) </a:t>
            </a:r>
          </a:p>
          <a:p>
            <a:pPr lvl="1"/>
            <a:r>
              <a:rPr lang="en-US" sz="2000" dirty="0"/>
              <a:t>Ex: </a:t>
            </a:r>
            <a:r>
              <a:rPr lang="en-US" sz="2000" dirty="0" err="1"/>
              <a:t>hasChild</a:t>
            </a:r>
            <a:r>
              <a:rPr lang="en-US" sz="2000" dirty="0"/>
              <a:t>, likes, </a:t>
            </a:r>
            <a:r>
              <a:rPr lang="en-US" sz="2000" dirty="0" err="1"/>
              <a:t>worksFor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12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135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r="2542" b="16321"/>
          <a:stretch>
            <a:fillRect/>
          </a:stretch>
        </p:blipFill>
        <p:spPr bwMode="auto">
          <a:xfrm>
            <a:off x="76200" y="0"/>
            <a:ext cx="8867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6858000" y="1143000"/>
            <a:ext cx="1143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GB" sz="3200" b="1" dirty="0">
                <a:solidFill>
                  <a:schemeClr val="hlink"/>
                </a:solidFill>
                <a:latin typeface="cmsy10" charset="0"/>
              </a:rPr>
              <a:t>ALC</a:t>
            </a:r>
            <a:endParaRPr lang="en-US" sz="3200" b="1" dirty="0">
              <a:solidFill>
                <a:schemeClr val="hlink"/>
              </a:solidFill>
              <a:latin typeface="cmsy10" charset="0"/>
            </a:endParaRPr>
          </a:p>
        </p:txBody>
      </p:sp>
      <p:sp>
        <p:nvSpPr>
          <p:cNvPr id="75782" name="Oval 8"/>
          <p:cNvSpPr>
            <a:spLocks noChangeArrowheads="1"/>
          </p:cNvSpPr>
          <p:nvPr/>
        </p:nvSpPr>
        <p:spPr bwMode="auto">
          <a:xfrm>
            <a:off x="1676400" y="5257800"/>
            <a:ext cx="1524000" cy="4572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75783" name="Oval 9"/>
          <p:cNvSpPr>
            <a:spLocks noChangeArrowheads="1"/>
          </p:cNvSpPr>
          <p:nvPr/>
        </p:nvSpPr>
        <p:spPr bwMode="auto">
          <a:xfrm>
            <a:off x="1676400" y="381000"/>
            <a:ext cx="5791200" cy="8382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2-05 at 21.17.47 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8976" r="3198" b="5248"/>
          <a:stretch/>
        </p:blipFill>
        <p:spPr>
          <a:xfrm>
            <a:off x="0" y="65342"/>
            <a:ext cx="9144000" cy="67956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140" y="6336313"/>
            <a:ext cx="4149049" cy="40011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http://</a:t>
            </a:r>
            <a:r>
              <a:rPr lang="en-US" sz="2000" dirty="0" err="1">
                <a:solidFill>
                  <a:srgbClr val="3366FF"/>
                </a:solidFill>
                <a:latin typeface="Arial"/>
                <a:cs typeface="Arial"/>
              </a:rPr>
              <a:t>www.cs.man.ac.uk</a:t>
            </a:r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/~</a:t>
            </a:r>
            <a:r>
              <a:rPr lang="en-US" sz="2000" dirty="0" err="1">
                <a:solidFill>
                  <a:srgbClr val="3366FF"/>
                </a:solidFill>
                <a:latin typeface="Arial"/>
                <a:cs typeface="Arial"/>
              </a:rPr>
              <a:t>ezolin</a:t>
            </a:r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/dl/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336401" y="1560548"/>
            <a:ext cx="1561873" cy="68580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</a:ln>
          <a:extLst/>
        </p:spPr>
        <p:txBody>
          <a:bodyPr anchor="ctr"/>
          <a:lstStyle/>
          <a:p>
            <a:r>
              <a:rPr lang="en-GB" sz="3200" b="1" dirty="0">
                <a:solidFill>
                  <a:schemeClr val="hlink"/>
                </a:solidFill>
                <a:latin typeface="cmsy10" charset="0"/>
              </a:rPr>
              <a:t>SHOIQ</a:t>
            </a:r>
            <a:endParaRPr lang="en-US" sz="3200" b="1" dirty="0">
              <a:solidFill>
                <a:schemeClr val="hlink"/>
              </a:solidFill>
              <a:latin typeface="cmsy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785155"/>
          </a:xfrm>
        </p:spPr>
        <p:txBody>
          <a:bodyPr/>
          <a:lstStyle/>
          <a:p>
            <a:r>
              <a:rPr lang="en-GB" dirty="0"/>
              <a:t>Resources for OWL and DL</a:t>
            </a: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73655"/>
            <a:ext cx="8228641" cy="5227145"/>
          </a:xfrm>
        </p:spPr>
        <p:txBody>
          <a:bodyPr/>
          <a:lstStyle/>
          <a:p>
            <a:r>
              <a:rPr lang="en-US" sz="2000" dirty="0"/>
              <a:t>Description Logic Handbook, Cambridge University Press</a:t>
            </a:r>
          </a:p>
          <a:p>
            <a:pPr lvl="1"/>
            <a:r>
              <a:rPr lang="en-US" sz="1800" dirty="0">
                <a:hlinkClick r:id="rId3"/>
              </a:rPr>
              <a:t>http://books.cambridge.org/0521781760.htm</a:t>
            </a:r>
            <a:endParaRPr lang="en-US" sz="1800" dirty="0"/>
          </a:p>
          <a:p>
            <a:r>
              <a:rPr lang="en-US" sz="2000" dirty="0"/>
              <a:t>Description Logic: </a:t>
            </a:r>
            <a:r>
              <a:rPr lang="en-US" sz="2000" dirty="0">
                <a:hlinkClick r:id="rId4"/>
              </a:rPr>
              <a:t>http://dl.kr.org/</a:t>
            </a:r>
            <a:endParaRPr lang="en-US" sz="2000" dirty="0"/>
          </a:p>
          <a:p>
            <a:pPr lvl="1"/>
            <a:r>
              <a:rPr lang="en-US" sz="1800" dirty="0"/>
              <a:t>complexity: </a:t>
            </a:r>
            <a:r>
              <a:rPr lang="en-US" sz="1800" dirty="0">
                <a:hlinkClick r:id="rId5"/>
              </a:rPr>
              <a:t>http://www.cs.man.ac.uk/~ezolin/dl</a:t>
            </a:r>
            <a:endParaRPr lang="en-US" sz="1800" dirty="0"/>
          </a:p>
          <a:p>
            <a:r>
              <a:rPr lang="en-US" sz="2000" dirty="0"/>
              <a:t>Web Ontology Language (OWL): </a:t>
            </a:r>
          </a:p>
          <a:p>
            <a:pPr lvl="1"/>
            <a:r>
              <a:rPr lang="en-US" sz="1800" dirty="0">
                <a:hlinkClick r:id="rId6"/>
              </a:rPr>
              <a:t>http://www.w3.org/TR/owl2-overview</a:t>
            </a:r>
            <a:r>
              <a:rPr lang="en-US" sz="1800" dirty="0"/>
              <a:t> </a:t>
            </a:r>
          </a:p>
          <a:p>
            <a:r>
              <a:rPr lang="en-GB" sz="2000" dirty="0" err="1"/>
              <a:t>Reasoners</a:t>
            </a:r>
            <a:r>
              <a:rPr lang="en-GB" sz="2000" dirty="0"/>
              <a:t>:</a:t>
            </a:r>
          </a:p>
          <a:p>
            <a:pPr lvl="1"/>
            <a:r>
              <a:rPr lang="en-US" sz="1800" dirty="0"/>
              <a:t>Pellet </a:t>
            </a:r>
            <a:r>
              <a:rPr lang="en-GB" sz="1800" dirty="0"/>
              <a:t>(open source): </a:t>
            </a:r>
            <a:r>
              <a:rPr lang="en-US" sz="1800" dirty="0">
                <a:hlinkClick r:id="rId7"/>
              </a:rPr>
              <a:t>http://pellet.owldl.com/</a:t>
            </a:r>
            <a:r>
              <a:rPr lang="en-US" sz="1800" dirty="0"/>
              <a:t> </a:t>
            </a:r>
          </a:p>
          <a:p>
            <a:pPr lvl="1"/>
            <a:r>
              <a:rPr lang="en-GB" sz="1800" dirty="0" err="1"/>
              <a:t>FaCT</a:t>
            </a:r>
            <a:r>
              <a:rPr lang="en-GB" sz="1800" dirty="0"/>
              <a:t>++ (open source): </a:t>
            </a:r>
            <a:r>
              <a:rPr lang="en-US" sz="1800" dirty="0">
                <a:hlinkClick r:id="rId8"/>
              </a:rPr>
              <a:t>http://owl.man.ac.uk/factplusplus/</a:t>
            </a:r>
            <a:endParaRPr lang="en-US" sz="1800" dirty="0"/>
          </a:p>
          <a:p>
            <a:pPr lvl="1"/>
            <a:r>
              <a:rPr lang="en-US" sz="1800" dirty="0"/>
              <a:t>Racer (</a:t>
            </a:r>
            <a:r>
              <a:rPr lang="en-US" sz="1800" dirty="0" err="1"/>
              <a:t>comercial</a:t>
            </a:r>
            <a:r>
              <a:rPr lang="en-US" sz="1800" dirty="0"/>
              <a:t>):  </a:t>
            </a:r>
            <a:r>
              <a:rPr lang="en-US" sz="1800" dirty="0">
                <a:hlinkClick r:id="rId9"/>
              </a:rPr>
              <a:t>http://www.racer-systems.com/</a:t>
            </a:r>
            <a:endParaRPr lang="en-US" sz="1800" dirty="0"/>
          </a:p>
          <a:p>
            <a:pPr lvl="1"/>
            <a:r>
              <a:rPr lang="en-US" sz="1800" dirty="0"/>
              <a:t>(Loom and </a:t>
            </a:r>
            <a:r>
              <a:rPr lang="en-US" sz="1800" dirty="0" err="1"/>
              <a:t>Powerloom</a:t>
            </a:r>
            <a:r>
              <a:rPr lang="en-US" sz="1800" dirty="0"/>
              <a:t>: </a:t>
            </a:r>
            <a:r>
              <a:rPr lang="en-US" sz="1800" dirty="0">
                <a:hlinkClick r:id="rId10"/>
              </a:rPr>
              <a:t>http://www.isi.edu/isd/LOOM/</a:t>
            </a:r>
            <a:r>
              <a:rPr lang="en-US" sz="1800" dirty="0"/>
              <a:t> )</a:t>
            </a:r>
          </a:p>
          <a:p>
            <a:r>
              <a:rPr lang="en-GB" sz="2000" dirty="0"/>
              <a:t>Ontology Editors:</a:t>
            </a:r>
          </a:p>
          <a:p>
            <a:pPr lvl="1"/>
            <a:r>
              <a:rPr lang="en-GB" sz="1800" dirty="0" err="1"/>
              <a:t>Prot</a:t>
            </a:r>
            <a:r>
              <a:rPr lang="en-US" sz="1800" dirty="0" err="1"/>
              <a:t>égé</a:t>
            </a:r>
            <a:r>
              <a:rPr lang="en-US" sz="1800" dirty="0"/>
              <a:t>: </a:t>
            </a:r>
            <a:r>
              <a:rPr lang="en-US" sz="1800" dirty="0">
                <a:hlinkClick r:id="rId11"/>
              </a:rPr>
              <a:t>http://protege.stanford.edu/</a:t>
            </a:r>
            <a:r>
              <a:rPr lang="en-US" sz="1800" dirty="0"/>
              <a:t> </a:t>
            </a:r>
          </a:p>
          <a:p>
            <a:r>
              <a:rPr lang="en-GB" sz="2000" dirty="0"/>
              <a:t>Ian </a:t>
            </a:r>
            <a:r>
              <a:rPr lang="en-GB" sz="2000" dirty="0" err="1"/>
              <a:t>Horrocks</a:t>
            </a:r>
            <a:r>
              <a:rPr lang="en-GB" sz="2000" dirty="0"/>
              <a:t> has great slides on description logics and OWL:</a:t>
            </a:r>
          </a:p>
          <a:p>
            <a:pPr lvl="1"/>
            <a:r>
              <a:rPr lang="en-GB" sz="1800" dirty="0">
                <a:hlinkClick r:id="rId12"/>
              </a:rPr>
              <a:t>http://web.comlab.ox.ac.uk/oucl/work/ian.horrocks/</a:t>
            </a:r>
            <a:endParaRPr lang="en-GB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Description Logic Semantics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354667"/>
            <a:ext cx="8228641" cy="5046133"/>
          </a:xfrm>
        </p:spPr>
        <p:txBody>
          <a:bodyPr/>
          <a:lstStyle/>
          <a:p>
            <a:r>
              <a:rPr lang="en-US" dirty="0"/>
              <a:t>Semantics given by standard first-order model:</a:t>
            </a:r>
          </a:p>
        </p:txBody>
      </p:sp>
      <p:pic>
        <p:nvPicPr>
          <p:cNvPr id="49" name="Picture 4" descr="seman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2008188"/>
            <a:ext cx="793115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Abox</a:t>
            </a:r>
            <a:r>
              <a:rPr lang="en-US" dirty="0"/>
              <a:t>, </a:t>
            </a:r>
            <a:r>
              <a:rPr lang="en-US" dirty="0" err="1"/>
              <a:t>Tbox</a:t>
            </a:r>
            <a:r>
              <a:rPr lang="en-US" dirty="0"/>
              <a:t>, </a:t>
            </a:r>
            <a:r>
              <a:rPr lang="en-US" dirty="0" err="1"/>
              <a:t>Rbox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Abox</a:t>
            </a:r>
            <a:r>
              <a:rPr lang="en-US" dirty="0"/>
              <a:t>: all the fact assertions</a:t>
            </a:r>
          </a:p>
          <a:p>
            <a:pPr lvl="1"/>
            <a:r>
              <a:rPr lang="en-US" dirty="0"/>
              <a:t>Similar to the data of a classical DB</a:t>
            </a:r>
          </a:p>
          <a:p>
            <a:pPr lvl="1"/>
            <a:r>
              <a:rPr lang="en-US" dirty="0"/>
              <a:t>But, inferences can add assertions to </a:t>
            </a:r>
            <a:r>
              <a:rPr lang="en-US" dirty="0" err="1"/>
              <a:t>Abox</a:t>
            </a:r>
            <a:r>
              <a:rPr lang="en-US" dirty="0"/>
              <a:t> </a:t>
            </a:r>
          </a:p>
          <a:p>
            <a:r>
              <a:rPr lang="en-US" dirty="0" err="1"/>
              <a:t>Tbox</a:t>
            </a:r>
            <a:r>
              <a:rPr lang="en-US" dirty="0"/>
              <a:t> (</a:t>
            </a:r>
            <a:r>
              <a:rPr lang="en-US" dirty="0" err="1"/>
              <a:t>Rbox</a:t>
            </a:r>
            <a:r>
              <a:rPr lang="en-US" dirty="0"/>
              <a:t>): all the terminological and relationship assertions</a:t>
            </a:r>
          </a:p>
          <a:p>
            <a:pPr lvl="1"/>
            <a:r>
              <a:rPr lang="en-US" dirty="0"/>
              <a:t>Similar to the schema of a classical DB</a:t>
            </a:r>
          </a:p>
          <a:p>
            <a:pPr lvl="1"/>
            <a:r>
              <a:rPr lang="en-US" dirty="0"/>
              <a:t>But, inferences can generate new axioms</a:t>
            </a:r>
          </a:p>
          <a:p>
            <a:pPr lvl="1"/>
            <a:r>
              <a:rPr lang="en-US" dirty="0"/>
              <a:t>Axioms are not just constraints to check, they assert new knowledge</a:t>
            </a:r>
          </a:p>
        </p:txBody>
      </p:sp>
    </p:spTree>
    <p:extLst>
      <p:ext uri="{BB962C8B-B14F-4D97-AF65-F5344CB8AC3E}">
        <p14:creationId xmlns:p14="http://schemas.microsoft.com/office/powerpoint/2010/main" val="325860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 assertion: assign a class to an individual</a:t>
            </a:r>
          </a:p>
          <a:p>
            <a:pPr lvl="1"/>
            <a:r>
              <a:rPr lang="en-US" sz="2400" dirty="0"/>
              <a:t>Mother(</a:t>
            </a:r>
            <a:r>
              <a:rPr lang="en-US" sz="2400" dirty="0" err="1"/>
              <a:t>julia</a:t>
            </a:r>
            <a:r>
              <a:rPr lang="en-US" sz="2400" dirty="0"/>
              <a:t>)</a:t>
            </a:r>
          </a:p>
          <a:p>
            <a:r>
              <a:rPr lang="en-US" sz="2800" dirty="0"/>
              <a:t>Role assertion: asserting a relationship between two individuals</a:t>
            </a:r>
          </a:p>
          <a:p>
            <a:pPr lvl="1"/>
            <a:r>
              <a:rPr lang="en-US" sz="2400" dirty="0" err="1"/>
              <a:t>hasChild</a:t>
            </a:r>
            <a:r>
              <a:rPr lang="en-US" sz="2400" dirty="0"/>
              <a:t>(</a:t>
            </a:r>
            <a:r>
              <a:rPr lang="en-US" sz="2400" dirty="0" err="1"/>
              <a:t>julia</a:t>
            </a:r>
            <a:r>
              <a:rPr lang="en-US" sz="2400" dirty="0"/>
              <a:t>, john)</a:t>
            </a:r>
          </a:p>
          <a:p>
            <a:r>
              <a:rPr lang="en-US" sz="2800" dirty="0"/>
              <a:t>Inequality assertion</a:t>
            </a:r>
          </a:p>
          <a:p>
            <a:pPr lvl="1"/>
            <a:r>
              <a:rPr lang="en-US" sz="2400" dirty="0" err="1"/>
              <a:t>julia</a:t>
            </a:r>
            <a:r>
              <a:rPr lang="en-US" sz="2400" dirty="0"/>
              <a:t> ≉ john</a:t>
            </a:r>
          </a:p>
          <a:p>
            <a:r>
              <a:rPr lang="en-US" sz="2800" dirty="0"/>
              <a:t>Equality assertion (</a:t>
            </a:r>
            <a:r>
              <a:rPr lang="en-US" sz="2800" dirty="0" err="1"/>
              <a:t>owl:sameAs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john ≈ </a:t>
            </a:r>
            <a:r>
              <a:rPr lang="en-US" sz="2400" dirty="0" err="1"/>
              <a:t>johnny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6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Knowledge: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Inclusion = </a:t>
            </a:r>
            <a:r>
              <a:rPr lang="en-US" dirty="0" err="1"/>
              <a:t>subclassOf</a:t>
            </a:r>
            <a:r>
              <a:rPr lang="en-US" dirty="0"/>
              <a:t> = set inclusion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⊑ B </a:t>
            </a:r>
            <a:r>
              <a:rPr lang="en-US" dirty="0"/>
              <a:t>: the set of objects denoted by A is a subset of the set of objects denoted by B</a:t>
            </a:r>
          </a:p>
          <a:p>
            <a:pPr lvl="1"/>
            <a:r>
              <a:rPr lang="en-US" dirty="0"/>
              <a:t>Ex: Human ⊑ Animal</a:t>
            </a:r>
          </a:p>
          <a:p>
            <a:pPr lvl="1"/>
            <a:r>
              <a:rPr lang="en-US" dirty="0"/>
              <a:t>∀x  Human(x) </a:t>
            </a:r>
            <a:r>
              <a:rPr lang="en-US" dirty="0">
                <a:sym typeface="Wingdings"/>
              </a:rPr>
              <a:t> Animal(x)</a:t>
            </a:r>
            <a:endParaRPr lang="en-US" dirty="0"/>
          </a:p>
          <a:p>
            <a:r>
              <a:rPr lang="en-US" dirty="0"/>
              <a:t>Concept Equivalence = set equality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 ≡ B </a:t>
            </a:r>
            <a:r>
              <a:rPr lang="en-US" dirty="0"/>
              <a:t>: two concepts have the same instances</a:t>
            </a:r>
          </a:p>
          <a:p>
            <a:pPr lvl="1"/>
            <a:r>
              <a:rPr lang="en-US" dirty="0"/>
              <a:t>Ex: Person ≡ Human</a:t>
            </a:r>
          </a:p>
          <a:p>
            <a:pPr lvl="1"/>
            <a:r>
              <a:rPr lang="en-US" dirty="0"/>
              <a:t>∀x  Human(x) </a:t>
            </a:r>
            <a:r>
              <a:rPr lang="en-US" dirty="0">
                <a:sym typeface="Wingdings"/>
              </a:rPr>
              <a:t>↔ Person(x)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1116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1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-stack-20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3" y="1353652"/>
            <a:ext cx="6182784" cy="55043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Web Layer Cake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9468" y="6596390"/>
            <a:ext cx="1444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slide by Pedro Szekely</a:t>
            </a:r>
          </a:p>
        </p:txBody>
      </p:sp>
    </p:spTree>
    <p:extLst>
      <p:ext uri="{BB962C8B-B14F-4D97-AF65-F5344CB8AC3E}">
        <p14:creationId xmlns:p14="http://schemas.microsoft.com/office/powerpoint/2010/main" val="12451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Knowledge: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3929" cy="4800600"/>
          </a:xfrm>
        </p:spPr>
        <p:txBody>
          <a:bodyPr/>
          <a:lstStyle/>
          <a:p>
            <a:r>
              <a:rPr lang="en-US" sz="2800" dirty="0"/>
              <a:t>Role Inclusion = set inclusion </a:t>
            </a:r>
            <a:r>
              <a:rPr lang="en-US" sz="2000" dirty="0"/>
              <a:t>(elements are pairs of objects) </a:t>
            </a:r>
          </a:p>
          <a:p>
            <a:pPr lvl="1"/>
            <a:r>
              <a:rPr lang="en-US" sz="2400" dirty="0"/>
              <a:t>Ex: manages ⊑ </a:t>
            </a:r>
            <a:r>
              <a:rPr lang="en-US" sz="2400" dirty="0" err="1"/>
              <a:t>worksFor</a:t>
            </a:r>
            <a:r>
              <a:rPr lang="en-US" sz="2400" baseline="30000" dirty="0"/>
              <a:t>-</a:t>
            </a:r>
            <a:endParaRPr lang="en-US" sz="2400" dirty="0"/>
          </a:p>
          <a:p>
            <a:r>
              <a:rPr lang="en-US" sz="2800" dirty="0"/>
              <a:t>Role composition</a:t>
            </a:r>
          </a:p>
          <a:p>
            <a:pPr lvl="1"/>
            <a:r>
              <a:rPr lang="en-US" sz="2400" dirty="0" err="1"/>
              <a:t>brotherOf</a:t>
            </a:r>
            <a:r>
              <a:rPr lang="en-US" sz="2400" dirty="0"/>
              <a:t> ∘</a:t>
            </a:r>
            <a:r>
              <a:rPr lang="en-US" sz="2400" dirty="0" err="1"/>
              <a:t>parentOf</a:t>
            </a:r>
            <a:r>
              <a:rPr lang="en-US" sz="2400" dirty="0"/>
              <a:t> ⊑ </a:t>
            </a:r>
            <a:r>
              <a:rPr lang="en-US" sz="2400" dirty="0" err="1"/>
              <a:t>uncleOf</a:t>
            </a:r>
            <a:endParaRPr lang="en-US" sz="2400" dirty="0"/>
          </a:p>
          <a:p>
            <a:pPr lvl="1"/>
            <a:r>
              <a:rPr lang="en-US" sz="2400" dirty="0"/>
              <a:t>∀</a:t>
            </a:r>
            <a:r>
              <a:rPr lang="en-US" sz="2400" dirty="0" err="1"/>
              <a:t>x,y</a:t>
            </a:r>
            <a:r>
              <a:rPr lang="en-US" sz="2400" dirty="0"/>
              <a:t>  </a:t>
            </a:r>
            <a:r>
              <a:rPr lang="en-US" sz="2400" dirty="0" err="1"/>
              <a:t>brotherOf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 ^ </a:t>
            </a:r>
            <a:r>
              <a:rPr lang="en-US" sz="2400" dirty="0" err="1"/>
              <a:t>parentOf</a:t>
            </a:r>
            <a:r>
              <a:rPr lang="en-US" sz="2400" dirty="0"/>
              <a:t>(</a:t>
            </a:r>
            <a:r>
              <a:rPr lang="en-US" sz="2400" dirty="0" err="1"/>
              <a:t>y,z</a:t>
            </a:r>
            <a:r>
              <a:rPr lang="en-US" sz="2400" dirty="0"/>
              <a:t>)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uncleOf</a:t>
            </a:r>
            <a:r>
              <a:rPr lang="en-US" sz="2400" dirty="0"/>
              <a:t>(</a:t>
            </a:r>
            <a:r>
              <a:rPr lang="en-US" sz="2400" dirty="0" err="1"/>
              <a:t>x,z</a:t>
            </a:r>
            <a:r>
              <a:rPr lang="en-US" sz="2400" dirty="0"/>
              <a:t>)</a:t>
            </a:r>
          </a:p>
          <a:p>
            <a:r>
              <a:rPr lang="en-US" sz="2800" dirty="0"/>
              <a:t>Role Equivalence = set equivalence </a:t>
            </a:r>
          </a:p>
          <a:p>
            <a:pPr lvl="1"/>
            <a:r>
              <a:rPr lang="en-US" sz="2400" dirty="0"/>
              <a:t>Ex: </a:t>
            </a:r>
            <a:r>
              <a:rPr lang="en-US" sz="2400" dirty="0" err="1"/>
              <a:t>worksFor</a:t>
            </a:r>
            <a:r>
              <a:rPr lang="en-US" sz="2400" dirty="0"/>
              <a:t> ≡ </a:t>
            </a:r>
            <a:r>
              <a:rPr lang="en-US" sz="2400" dirty="0" err="1"/>
              <a:t>isEmployeeOf</a:t>
            </a:r>
            <a:endParaRPr lang="en-US" sz="2400" dirty="0"/>
          </a:p>
          <a:p>
            <a:pPr lvl="1"/>
            <a:r>
              <a:rPr lang="en-US" sz="2400" dirty="0"/>
              <a:t>∀x, y   </a:t>
            </a:r>
            <a:r>
              <a:rPr lang="en-US" sz="2400" dirty="0" err="1"/>
              <a:t>worksFor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 </a:t>
            </a:r>
            <a:r>
              <a:rPr lang="en-US" sz="2400" dirty="0">
                <a:sym typeface="Wingdings"/>
              </a:rPr>
              <a:t>↔ </a:t>
            </a:r>
            <a:r>
              <a:rPr lang="en-US" sz="2400" dirty="0" err="1"/>
              <a:t>isEmployeeOf</a:t>
            </a:r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  <a:p>
            <a:pPr lvl="1"/>
            <a:endParaRPr lang="en-US" sz="2400" dirty="0"/>
          </a:p>
          <a:p>
            <a:pPr marL="411163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04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08046"/>
          </a:xfrm>
        </p:spPr>
        <p:txBody>
          <a:bodyPr/>
          <a:lstStyle/>
          <a:p>
            <a:r>
              <a:rPr lang="en-US" dirty="0"/>
              <a:t>Open-world </a:t>
            </a:r>
            <a:r>
              <a:rPr lang="en-US" dirty="0" err="1"/>
              <a:t>vs</a:t>
            </a:r>
            <a:r>
              <a:rPr lang="en-US" dirty="0"/>
              <a:t> Closed-world</a:t>
            </a:r>
          </a:p>
        </p:txBody>
      </p:sp>
      <p:sp>
        <p:nvSpPr>
          <p:cNvPr id="210947" name="2 - Θέση περιεχομένου"/>
          <p:cNvSpPr>
            <a:spLocks noGrp="1"/>
          </p:cNvSpPr>
          <p:nvPr>
            <p:ph idx="1"/>
          </p:nvPr>
        </p:nvSpPr>
        <p:spPr>
          <a:xfrm>
            <a:off x="457199" y="1126307"/>
            <a:ext cx="8228641" cy="5274493"/>
          </a:xfrm>
        </p:spPr>
        <p:txBody>
          <a:bodyPr/>
          <a:lstStyle/>
          <a:p>
            <a:r>
              <a:rPr lang="en-US" sz="2400" dirty="0"/>
              <a:t>Open-World Assumption: cannot conclude some statement x to be false simply because we cannot show x to be true</a:t>
            </a:r>
          </a:p>
          <a:p>
            <a:pPr lvl="1"/>
            <a:r>
              <a:rPr lang="en-US" sz="2000" dirty="0"/>
              <a:t>Typical of logic and knowledge representation languages</a:t>
            </a:r>
          </a:p>
          <a:p>
            <a:r>
              <a:rPr lang="en-US" sz="2400" dirty="0"/>
              <a:t>Closed-World Assumption: </a:t>
            </a:r>
            <a:br>
              <a:rPr lang="en-US" sz="2400" dirty="0"/>
            </a:br>
            <a:r>
              <a:rPr lang="en-US" sz="2400" dirty="0"/>
              <a:t>if we cannot prove x, we assume it is false</a:t>
            </a:r>
          </a:p>
          <a:p>
            <a:pPr lvl="1"/>
            <a:r>
              <a:rPr lang="en-US" sz="2000" dirty="0"/>
              <a:t>Typical of databases</a:t>
            </a:r>
          </a:p>
          <a:p>
            <a:r>
              <a:rPr lang="en-US" sz="2400" dirty="0"/>
              <a:t>Examples: </a:t>
            </a:r>
          </a:p>
          <a:p>
            <a:pPr lvl="1"/>
            <a:r>
              <a:rPr lang="en-US" sz="2000" dirty="0"/>
              <a:t>Question: "Did it rain in Tokyo yesterday?"</a:t>
            </a:r>
          </a:p>
          <a:p>
            <a:pPr lvl="2"/>
            <a:r>
              <a:rPr lang="en-US" sz="1600" dirty="0"/>
              <a:t>Open-world Answer: "I don’t know that it rained, but that’s not enough reason to conclude that it didn’t rain"</a:t>
            </a:r>
          </a:p>
          <a:p>
            <a:pPr lvl="2"/>
            <a:r>
              <a:rPr lang="en-US" sz="1600" dirty="0"/>
              <a:t>Closed-world answer: "I don’t have a record that it rained, so I conclude that it didn’t rain”</a:t>
            </a:r>
          </a:p>
          <a:p>
            <a:pPr lvl="1"/>
            <a:r>
              <a:rPr lang="en-US" sz="2000" dirty="0"/>
              <a:t>Question: ”Does John work at IBM?”</a:t>
            </a:r>
          </a:p>
          <a:p>
            <a:pPr lvl="2"/>
            <a:r>
              <a:rPr lang="en-US" sz="1600" dirty="0"/>
              <a:t>Closed-world : there is no record for John in the employee table, so he doesn’t</a:t>
            </a:r>
          </a:p>
          <a:p>
            <a:pPr lvl="2"/>
            <a:r>
              <a:rPr lang="en-US" sz="1600" dirty="0"/>
              <a:t>Open-world: I don’t know (the database may be incomplete)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Unique-name assumption (UNA) </a:t>
            </a:r>
          </a:p>
        </p:txBody>
      </p:sp>
      <p:sp>
        <p:nvSpPr>
          <p:cNvPr id="214019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UNA: When two individuals have different names, they are in fact different individuals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Typical of database systems</a:t>
            </a:r>
          </a:p>
          <a:p>
            <a:pPr lvl="1"/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This assumption sometimes works (ex. Product codes) and sometimes does not (ex. People)</a:t>
            </a:r>
          </a:p>
          <a:p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OWL does not make the unique-name assumption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Description Logics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defined in terms of other classes/relations</a:t>
            </a:r>
          </a:p>
          <a:p>
            <a:r>
              <a:rPr lang="en-US" dirty="0"/>
              <a:t>Powerful inference algorithms:</a:t>
            </a:r>
          </a:p>
          <a:p>
            <a:pPr lvl="1"/>
            <a:r>
              <a:rPr lang="en-US" dirty="0" err="1"/>
              <a:t>Subsumption</a:t>
            </a:r>
            <a:r>
              <a:rPr lang="en-US" dirty="0"/>
              <a:t>: is class A a subclass of class B given their definitions?</a:t>
            </a:r>
          </a:p>
          <a:p>
            <a:pPr lvl="1"/>
            <a:r>
              <a:rPr lang="en-US" dirty="0"/>
              <a:t>Recognition: is x an instance of class A?</a:t>
            </a:r>
          </a:p>
          <a:p>
            <a:pPr lvl="1"/>
            <a:r>
              <a:rPr lang="en-US" dirty="0"/>
              <a:t>Classification: automatic reorganization of class hierarchy based on definitions of classes</a:t>
            </a:r>
          </a:p>
        </p:txBody>
      </p:sp>
    </p:spTree>
    <p:extLst>
      <p:ext uri="{BB962C8B-B14F-4D97-AF65-F5344CB8AC3E}">
        <p14:creationId xmlns:p14="http://schemas.microsoft.com/office/powerpoint/2010/main" val="16232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</a:t>
            </a:r>
            <a:br>
              <a:rPr lang="en-US" dirty="0"/>
            </a:br>
            <a:r>
              <a:rPr lang="en-US" dirty="0"/>
              <a:t>Defining an Ontology</a:t>
            </a:r>
          </a:p>
        </p:txBody>
      </p:sp>
      <p:grpSp>
        <p:nvGrpSpPr>
          <p:cNvPr id="65539" name="Group 3"/>
          <p:cNvGrpSpPr>
            <a:grpSpLocks/>
          </p:cNvGrpSpPr>
          <p:nvPr/>
        </p:nvGrpSpPr>
        <p:grpSpPr bwMode="auto">
          <a:xfrm>
            <a:off x="1790700" y="2439988"/>
            <a:ext cx="5561013" cy="3241675"/>
            <a:chOff x="1128" y="1537"/>
            <a:chExt cx="3503" cy="2042"/>
          </a:xfrm>
        </p:grpSpPr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1128" y="3251"/>
              <a:ext cx="84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defTabSz="912813">
                <a:spcBef>
                  <a:spcPct val="50000"/>
                </a:spcBef>
              </a:pPr>
              <a:r>
                <a:rPr lang="ja-JP" altLang="en-US" sz="1400" b="1" i="1"/>
                <a:t>“</a:t>
              </a:r>
              <a:r>
                <a:rPr lang="en-US" sz="1400" b="1" i="1"/>
                <a:t>A dog is</a:t>
              </a:r>
              <a:br>
                <a:rPr lang="en-US" sz="1400" b="1" i="1"/>
              </a:br>
              <a:r>
                <a:rPr lang="en-US" sz="1400" b="1" i="1"/>
                <a:t>a mammal</a:t>
              </a:r>
              <a:r>
                <a:rPr lang="ja-JP" altLang="en-US" sz="1400" b="1" i="1"/>
                <a:t>”</a:t>
              </a:r>
              <a:endParaRPr lang="en-US" sz="1400" b="1" i="1"/>
            </a:p>
          </p:txBody>
        </p:sp>
        <p:grpSp>
          <p:nvGrpSpPr>
            <p:cNvPr id="65541" name="Group 5"/>
            <p:cNvGrpSpPr>
              <a:grpSpLocks/>
            </p:cNvGrpSpPr>
            <p:nvPr/>
          </p:nvGrpSpPr>
          <p:grpSpPr bwMode="auto">
            <a:xfrm>
              <a:off x="1775" y="1537"/>
              <a:ext cx="876" cy="352"/>
              <a:chOff x="1682" y="1202"/>
              <a:chExt cx="1106" cy="444"/>
            </a:xfrm>
          </p:grpSpPr>
          <p:sp>
            <p:nvSpPr>
              <p:cNvPr id="65565" name="Oval 6"/>
              <p:cNvSpPr>
                <a:spLocks noChangeArrowheads="1"/>
              </p:cNvSpPr>
              <p:nvPr/>
            </p:nvSpPr>
            <p:spPr bwMode="auto">
              <a:xfrm>
                <a:off x="1682" y="1202"/>
                <a:ext cx="1106" cy="44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66" name="Rectangle 7"/>
              <p:cNvSpPr>
                <a:spLocks noChangeArrowheads="1"/>
              </p:cNvSpPr>
              <p:nvPr/>
            </p:nvSpPr>
            <p:spPr bwMode="auto">
              <a:xfrm>
                <a:off x="1852" y="1275"/>
                <a:ext cx="771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animal</a:t>
                </a:r>
              </a:p>
            </p:txBody>
          </p:sp>
        </p:grpSp>
        <p:grpSp>
          <p:nvGrpSpPr>
            <p:cNvPr id="65542" name="Group 8"/>
            <p:cNvGrpSpPr>
              <a:grpSpLocks/>
            </p:cNvGrpSpPr>
            <p:nvPr/>
          </p:nvGrpSpPr>
          <p:grpSpPr bwMode="auto">
            <a:xfrm>
              <a:off x="1241" y="2147"/>
              <a:ext cx="876" cy="352"/>
              <a:chOff x="1009" y="1972"/>
              <a:chExt cx="1106" cy="443"/>
            </a:xfrm>
          </p:grpSpPr>
          <p:sp>
            <p:nvSpPr>
              <p:cNvPr id="65563" name="Oval 9"/>
              <p:cNvSpPr>
                <a:spLocks noChangeArrowheads="1"/>
              </p:cNvSpPr>
              <p:nvPr/>
            </p:nvSpPr>
            <p:spPr bwMode="auto">
              <a:xfrm>
                <a:off x="1009" y="1972"/>
                <a:ext cx="1106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64" name="Rectangle 10"/>
              <p:cNvSpPr>
                <a:spLocks noChangeArrowheads="1"/>
              </p:cNvSpPr>
              <p:nvPr/>
            </p:nvSpPr>
            <p:spPr bwMode="auto">
              <a:xfrm>
                <a:off x="1046" y="2048"/>
                <a:ext cx="1029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mammal</a:t>
                </a:r>
              </a:p>
            </p:txBody>
          </p:sp>
        </p:grpSp>
        <p:grpSp>
          <p:nvGrpSpPr>
            <p:cNvPr id="65543" name="Group 11"/>
            <p:cNvGrpSpPr>
              <a:grpSpLocks/>
            </p:cNvGrpSpPr>
            <p:nvPr/>
          </p:nvGrpSpPr>
          <p:grpSpPr bwMode="auto">
            <a:xfrm>
              <a:off x="1203" y="2830"/>
              <a:ext cx="876" cy="352"/>
              <a:chOff x="961" y="2837"/>
              <a:chExt cx="1106" cy="446"/>
            </a:xfrm>
          </p:grpSpPr>
          <p:sp>
            <p:nvSpPr>
              <p:cNvPr id="65561" name="Oval 12"/>
              <p:cNvSpPr>
                <a:spLocks noChangeArrowheads="1"/>
              </p:cNvSpPr>
              <p:nvPr/>
            </p:nvSpPr>
            <p:spPr bwMode="auto">
              <a:xfrm>
                <a:off x="961" y="2837"/>
                <a:ext cx="1106" cy="44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62" name="Rectangle 13"/>
              <p:cNvSpPr>
                <a:spLocks noChangeArrowheads="1"/>
              </p:cNvSpPr>
              <p:nvPr/>
            </p:nvSpPr>
            <p:spPr bwMode="auto">
              <a:xfrm>
                <a:off x="1128" y="2911"/>
                <a:ext cx="76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dog</a:t>
                </a:r>
              </a:p>
            </p:txBody>
          </p:sp>
        </p:grpSp>
        <p:grpSp>
          <p:nvGrpSpPr>
            <p:cNvPr id="65544" name="Group 14"/>
            <p:cNvGrpSpPr>
              <a:grpSpLocks/>
            </p:cNvGrpSpPr>
            <p:nvPr/>
          </p:nvGrpSpPr>
          <p:grpSpPr bwMode="auto">
            <a:xfrm>
              <a:off x="2489" y="2147"/>
              <a:ext cx="931" cy="352"/>
              <a:chOff x="2584" y="1972"/>
              <a:chExt cx="1175" cy="443"/>
            </a:xfrm>
          </p:grpSpPr>
          <p:sp>
            <p:nvSpPr>
              <p:cNvPr id="65559" name="Oval 15"/>
              <p:cNvSpPr>
                <a:spLocks noChangeArrowheads="1"/>
              </p:cNvSpPr>
              <p:nvPr/>
            </p:nvSpPr>
            <p:spPr bwMode="auto">
              <a:xfrm>
                <a:off x="2620" y="1972"/>
                <a:ext cx="1105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60" name="Rectangle 16"/>
              <p:cNvSpPr>
                <a:spLocks noChangeArrowheads="1"/>
              </p:cNvSpPr>
              <p:nvPr/>
            </p:nvSpPr>
            <p:spPr bwMode="auto">
              <a:xfrm>
                <a:off x="2584" y="2048"/>
                <a:ext cx="1175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sick animal</a:t>
                </a:r>
              </a:p>
            </p:txBody>
          </p:sp>
        </p:grpSp>
        <p:grpSp>
          <p:nvGrpSpPr>
            <p:cNvPr id="65545" name="Group 17"/>
            <p:cNvGrpSpPr>
              <a:grpSpLocks/>
            </p:cNvGrpSpPr>
            <p:nvPr/>
          </p:nvGrpSpPr>
          <p:grpSpPr bwMode="auto">
            <a:xfrm>
              <a:off x="3755" y="2830"/>
              <a:ext cx="876" cy="352"/>
              <a:chOff x="4182" y="2837"/>
              <a:chExt cx="1105" cy="446"/>
            </a:xfrm>
          </p:grpSpPr>
          <p:sp>
            <p:nvSpPr>
              <p:cNvPr id="65557" name="Oval 18"/>
              <p:cNvSpPr>
                <a:spLocks noChangeArrowheads="1"/>
              </p:cNvSpPr>
              <p:nvPr/>
            </p:nvSpPr>
            <p:spPr bwMode="auto">
              <a:xfrm>
                <a:off x="4182" y="2837"/>
                <a:ext cx="1105" cy="44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58" name="Rectangle 19"/>
              <p:cNvSpPr>
                <a:spLocks noChangeArrowheads="1"/>
              </p:cNvSpPr>
              <p:nvPr/>
            </p:nvSpPr>
            <p:spPr bwMode="auto">
              <a:xfrm>
                <a:off x="4351" y="2911"/>
                <a:ext cx="768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rabies</a:t>
                </a:r>
              </a:p>
            </p:txBody>
          </p:sp>
        </p:grpSp>
        <p:grpSp>
          <p:nvGrpSpPr>
            <p:cNvPr id="65546" name="Group 20"/>
            <p:cNvGrpSpPr>
              <a:grpSpLocks/>
            </p:cNvGrpSpPr>
            <p:nvPr/>
          </p:nvGrpSpPr>
          <p:grpSpPr bwMode="auto">
            <a:xfrm>
              <a:off x="3755" y="2147"/>
              <a:ext cx="876" cy="352"/>
              <a:chOff x="4182" y="1972"/>
              <a:chExt cx="1105" cy="443"/>
            </a:xfrm>
          </p:grpSpPr>
          <p:sp>
            <p:nvSpPr>
              <p:cNvPr id="65555" name="Oval 21"/>
              <p:cNvSpPr>
                <a:spLocks noChangeArrowheads="1"/>
              </p:cNvSpPr>
              <p:nvPr/>
            </p:nvSpPr>
            <p:spPr bwMode="auto">
              <a:xfrm>
                <a:off x="4182" y="1972"/>
                <a:ext cx="1105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5556" name="Rectangle 22"/>
              <p:cNvSpPr>
                <a:spLocks noChangeArrowheads="1"/>
              </p:cNvSpPr>
              <p:nvPr/>
            </p:nvSpPr>
            <p:spPr bwMode="auto">
              <a:xfrm>
                <a:off x="4316" y="2048"/>
                <a:ext cx="839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disease</a:t>
                </a:r>
              </a:p>
            </p:txBody>
          </p:sp>
        </p:grpSp>
        <p:sp>
          <p:nvSpPr>
            <p:cNvPr id="65547" name="Line 23"/>
            <p:cNvSpPr>
              <a:spLocks noChangeShapeType="1"/>
            </p:cNvSpPr>
            <p:nvPr/>
          </p:nvSpPr>
          <p:spPr bwMode="auto">
            <a:xfrm flipV="1">
              <a:off x="1698" y="1841"/>
              <a:ext cx="267" cy="305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548" name="Line 24"/>
            <p:cNvSpPr>
              <a:spLocks noChangeShapeType="1"/>
            </p:cNvSpPr>
            <p:nvPr/>
          </p:nvSpPr>
          <p:spPr bwMode="auto">
            <a:xfrm flipH="1" flipV="1">
              <a:off x="2498" y="1841"/>
              <a:ext cx="229" cy="34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549" name="Line 25"/>
            <p:cNvSpPr>
              <a:spLocks noChangeShapeType="1"/>
            </p:cNvSpPr>
            <p:nvPr/>
          </p:nvSpPr>
          <p:spPr bwMode="auto">
            <a:xfrm flipV="1">
              <a:off x="1622" y="2489"/>
              <a:ext cx="1" cy="34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550" name="Line 26"/>
            <p:cNvSpPr>
              <a:spLocks noChangeShapeType="1"/>
            </p:cNvSpPr>
            <p:nvPr/>
          </p:nvSpPr>
          <p:spPr bwMode="auto">
            <a:xfrm flipV="1">
              <a:off x="4174" y="2489"/>
              <a:ext cx="1" cy="34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551" name="Line 27"/>
            <p:cNvSpPr>
              <a:spLocks noChangeShapeType="1"/>
            </p:cNvSpPr>
            <p:nvPr/>
          </p:nvSpPr>
          <p:spPr bwMode="auto">
            <a:xfrm>
              <a:off x="3412" y="2336"/>
              <a:ext cx="343" cy="1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552" name="Rectangle 28"/>
            <p:cNvSpPr>
              <a:spLocks noChangeArrowheads="1"/>
            </p:cNvSpPr>
            <p:nvPr/>
          </p:nvSpPr>
          <p:spPr bwMode="auto">
            <a:xfrm>
              <a:off x="3375" y="2184"/>
              <a:ext cx="3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 dirty="0">
                  <a:solidFill>
                    <a:schemeClr val="accent2"/>
                  </a:solidFill>
                </a:rPr>
                <a:t>has</a:t>
              </a:r>
            </a:p>
          </p:txBody>
        </p:sp>
        <p:sp>
          <p:nvSpPr>
            <p:cNvPr id="65553" name="Rectangle 29"/>
            <p:cNvSpPr>
              <a:spLocks noChangeArrowheads="1"/>
            </p:cNvSpPr>
            <p:nvPr/>
          </p:nvSpPr>
          <p:spPr bwMode="auto">
            <a:xfrm>
              <a:off x="2461" y="2680"/>
              <a:ext cx="1027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defTabSz="912813">
                <a:spcBef>
                  <a:spcPct val="50000"/>
                </a:spcBef>
              </a:pPr>
              <a:r>
                <a:rPr lang="ja-JP" altLang="en-US" sz="1400" b="1" i="1"/>
                <a:t>“</a:t>
              </a:r>
              <a:r>
                <a:rPr lang="en-US" sz="1400" b="1" i="1"/>
                <a:t>A sick animal has a disease</a:t>
              </a:r>
              <a:r>
                <a:rPr lang="ja-JP" altLang="en-US" sz="1400" b="1" i="1"/>
                <a:t>”</a:t>
              </a:r>
              <a:endParaRPr lang="en-US" sz="1400" b="1" i="1"/>
            </a:p>
          </p:txBody>
        </p:sp>
        <p:sp>
          <p:nvSpPr>
            <p:cNvPr id="65554" name="Rectangle 30"/>
            <p:cNvSpPr>
              <a:spLocks noChangeArrowheads="1"/>
            </p:cNvSpPr>
            <p:nvPr/>
          </p:nvSpPr>
          <p:spPr bwMode="auto">
            <a:xfrm>
              <a:off x="3870" y="3250"/>
              <a:ext cx="76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defTabSz="912813">
                <a:spcBef>
                  <a:spcPct val="50000"/>
                </a:spcBef>
              </a:pPr>
              <a:r>
                <a:rPr lang="ja-JP" altLang="en-US" sz="1400" b="1" i="1"/>
                <a:t>“</a:t>
              </a:r>
              <a:r>
                <a:rPr lang="en-US" sz="1400" b="1" i="1"/>
                <a:t>rabies is a disease</a:t>
              </a:r>
              <a:r>
                <a:rPr lang="ja-JP" altLang="en-US" sz="1400" b="1" i="1"/>
                <a:t>”</a:t>
              </a:r>
              <a:endParaRPr lang="en-US" sz="1400" b="1" i="1"/>
            </a:p>
          </p:txBody>
        </p:sp>
      </p:grpSp>
    </p:spTree>
    <p:extLst>
      <p:ext uri="{BB962C8B-B14F-4D97-AF65-F5344CB8AC3E}">
        <p14:creationId xmlns:p14="http://schemas.microsoft.com/office/powerpoint/2010/main" val="14259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</a:t>
            </a:r>
            <a:br>
              <a:rPr lang="en-US" dirty="0"/>
            </a:br>
            <a:r>
              <a:rPr lang="en-US" dirty="0"/>
              <a:t>Defining a “rabid dog”</a:t>
            </a:r>
          </a:p>
        </p:txBody>
      </p:sp>
      <p:grpSp>
        <p:nvGrpSpPr>
          <p:cNvPr id="67587" name="Group 3"/>
          <p:cNvGrpSpPr>
            <a:grpSpLocks/>
          </p:cNvGrpSpPr>
          <p:nvPr/>
        </p:nvGrpSpPr>
        <p:grpSpPr bwMode="auto">
          <a:xfrm>
            <a:off x="1828800" y="2438400"/>
            <a:ext cx="5486400" cy="3646073"/>
            <a:chOff x="894" y="1200"/>
            <a:chExt cx="4386" cy="2891"/>
          </a:xfrm>
        </p:grpSpPr>
        <p:grpSp>
          <p:nvGrpSpPr>
            <p:cNvPr id="67588" name="Group 4"/>
            <p:cNvGrpSpPr>
              <a:grpSpLocks/>
            </p:cNvGrpSpPr>
            <p:nvPr/>
          </p:nvGrpSpPr>
          <p:grpSpPr bwMode="auto">
            <a:xfrm>
              <a:off x="1680" y="1200"/>
              <a:ext cx="1104" cy="443"/>
              <a:chOff x="1682" y="1202"/>
              <a:chExt cx="1106" cy="444"/>
            </a:xfrm>
          </p:grpSpPr>
          <p:sp>
            <p:nvSpPr>
              <p:cNvPr id="67616" name="Oval 5"/>
              <p:cNvSpPr>
                <a:spLocks noChangeArrowheads="1"/>
              </p:cNvSpPr>
              <p:nvPr/>
            </p:nvSpPr>
            <p:spPr bwMode="auto">
              <a:xfrm>
                <a:off x="1682" y="1202"/>
                <a:ext cx="1106" cy="44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17" name="Rectangle 6"/>
              <p:cNvSpPr>
                <a:spLocks noChangeArrowheads="1"/>
              </p:cNvSpPr>
              <p:nvPr/>
            </p:nvSpPr>
            <p:spPr bwMode="auto">
              <a:xfrm>
                <a:off x="1849" y="1271"/>
                <a:ext cx="772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animal</a:t>
                </a:r>
              </a:p>
            </p:txBody>
          </p:sp>
        </p:grpSp>
        <p:grpSp>
          <p:nvGrpSpPr>
            <p:cNvPr id="67589" name="Group 7"/>
            <p:cNvGrpSpPr>
              <a:grpSpLocks/>
            </p:cNvGrpSpPr>
            <p:nvPr/>
          </p:nvGrpSpPr>
          <p:grpSpPr bwMode="auto">
            <a:xfrm>
              <a:off x="1008" y="1968"/>
              <a:ext cx="1104" cy="443"/>
              <a:chOff x="1009" y="1972"/>
              <a:chExt cx="1106" cy="443"/>
            </a:xfrm>
          </p:grpSpPr>
          <p:sp>
            <p:nvSpPr>
              <p:cNvPr id="67614" name="Oval 8"/>
              <p:cNvSpPr>
                <a:spLocks noChangeArrowheads="1"/>
              </p:cNvSpPr>
              <p:nvPr/>
            </p:nvSpPr>
            <p:spPr bwMode="auto">
              <a:xfrm>
                <a:off x="1009" y="1972"/>
                <a:ext cx="1106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15" name="Rectangle 9"/>
              <p:cNvSpPr>
                <a:spLocks noChangeArrowheads="1"/>
              </p:cNvSpPr>
              <p:nvPr/>
            </p:nvSpPr>
            <p:spPr bwMode="auto">
              <a:xfrm>
                <a:off x="1047" y="2047"/>
                <a:ext cx="1030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mammal</a:t>
                </a:r>
              </a:p>
            </p:txBody>
          </p:sp>
        </p:grpSp>
        <p:grpSp>
          <p:nvGrpSpPr>
            <p:cNvPr id="67590" name="Group 10"/>
            <p:cNvGrpSpPr>
              <a:grpSpLocks/>
            </p:cNvGrpSpPr>
            <p:nvPr/>
          </p:nvGrpSpPr>
          <p:grpSpPr bwMode="auto">
            <a:xfrm>
              <a:off x="960" y="2832"/>
              <a:ext cx="1104" cy="443"/>
              <a:chOff x="961" y="2837"/>
              <a:chExt cx="1106" cy="444"/>
            </a:xfrm>
          </p:grpSpPr>
          <p:sp>
            <p:nvSpPr>
              <p:cNvPr id="67612" name="Oval 11"/>
              <p:cNvSpPr>
                <a:spLocks noChangeArrowheads="1"/>
              </p:cNvSpPr>
              <p:nvPr/>
            </p:nvSpPr>
            <p:spPr bwMode="auto">
              <a:xfrm>
                <a:off x="961" y="2837"/>
                <a:ext cx="1106" cy="44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13" name="Rectangle 12"/>
              <p:cNvSpPr>
                <a:spLocks noChangeArrowheads="1"/>
              </p:cNvSpPr>
              <p:nvPr/>
            </p:nvSpPr>
            <p:spPr bwMode="auto">
              <a:xfrm>
                <a:off x="1127" y="2909"/>
                <a:ext cx="771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dog</a:t>
                </a:r>
              </a:p>
            </p:txBody>
          </p:sp>
        </p:grpSp>
        <p:grpSp>
          <p:nvGrpSpPr>
            <p:cNvPr id="67591" name="Group 13"/>
            <p:cNvGrpSpPr>
              <a:grpSpLocks/>
            </p:cNvGrpSpPr>
            <p:nvPr/>
          </p:nvGrpSpPr>
          <p:grpSpPr bwMode="auto">
            <a:xfrm>
              <a:off x="2581" y="1968"/>
              <a:ext cx="1174" cy="443"/>
              <a:chOff x="2585" y="1972"/>
              <a:chExt cx="1175" cy="443"/>
            </a:xfrm>
          </p:grpSpPr>
          <p:sp>
            <p:nvSpPr>
              <p:cNvPr id="67610" name="Oval 14"/>
              <p:cNvSpPr>
                <a:spLocks noChangeArrowheads="1"/>
              </p:cNvSpPr>
              <p:nvPr/>
            </p:nvSpPr>
            <p:spPr bwMode="auto">
              <a:xfrm>
                <a:off x="2620" y="1972"/>
                <a:ext cx="1105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11" name="Rectangle 15"/>
              <p:cNvSpPr>
                <a:spLocks noChangeArrowheads="1"/>
              </p:cNvSpPr>
              <p:nvPr/>
            </p:nvSpPr>
            <p:spPr bwMode="auto">
              <a:xfrm>
                <a:off x="2585" y="2047"/>
                <a:ext cx="1175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sick animal</a:t>
                </a:r>
              </a:p>
            </p:txBody>
          </p:sp>
        </p:grpSp>
        <p:grpSp>
          <p:nvGrpSpPr>
            <p:cNvPr id="67592" name="Group 16"/>
            <p:cNvGrpSpPr>
              <a:grpSpLocks/>
            </p:cNvGrpSpPr>
            <p:nvPr/>
          </p:nvGrpSpPr>
          <p:grpSpPr bwMode="auto">
            <a:xfrm>
              <a:off x="4176" y="2832"/>
              <a:ext cx="1104" cy="443"/>
              <a:chOff x="4182" y="2837"/>
              <a:chExt cx="1105" cy="444"/>
            </a:xfrm>
          </p:grpSpPr>
          <p:sp>
            <p:nvSpPr>
              <p:cNvPr id="67608" name="Oval 17"/>
              <p:cNvSpPr>
                <a:spLocks noChangeArrowheads="1"/>
              </p:cNvSpPr>
              <p:nvPr/>
            </p:nvSpPr>
            <p:spPr bwMode="auto">
              <a:xfrm>
                <a:off x="4182" y="2837"/>
                <a:ext cx="1105" cy="44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09" name="Rectangle 18"/>
              <p:cNvSpPr>
                <a:spLocks noChangeArrowheads="1"/>
              </p:cNvSpPr>
              <p:nvPr/>
            </p:nvSpPr>
            <p:spPr bwMode="auto">
              <a:xfrm>
                <a:off x="4348" y="2909"/>
                <a:ext cx="773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rabies</a:t>
                </a:r>
              </a:p>
            </p:txBody>
          </p:sp>
        </p:grpSp>
        <p:grpSp>
          <p:nvGrpSpPr>
            <p:cNvPr id="67593" name="Group 19"/>
            <p:cNvGrpSpPr>
              <a:grpSpLocks/>
            </p:cNvGrpSpPr>
            <p:nvPr/>
          </p:nvGrpSpPr>
          <p:grpSpPr bwMode="auto">
            <a:xfrm>
              <a:off x="4176" y="1968"/>
              <a:ext cx="1104" cy="443"/>
              <a:chOff x="4182" y="1972"/>
              <a:chExt cx="1105" cy="443"/>
            </a:xfrm>
          </p:grpSpPr>
          <p:sp>
            <p:nvSpPr>
              <p:cNvPr id="67606" name="Oval 20"/>
              <p:cNvSpPr>
                <a:spLocks noChangeArrowheads="1"/>
              </p:cNvSpPr>
              <p:nvPr/>
            </p:nvSpPr>
            <p:spPr bwMode="auto">
              <a:xfrm>
                <a:off x="4182" y="1972"/>
                <a:ext cx="1105" cy="443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07" name="Rectangle 21"/>
              <p:cNvSpPr>
                <a:spLocks noChangeArrowheads="1"/>
              </p:cNvSpPr>
              <p:nvPr/>
            </p:nvSpPr>
            <p:spPr bwMode="auto">
              <a:xfrm>
                <a:off x="4316" y="2047"/>
                <a:ext cx="840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disease</a:t>
                </a:r>
              </a:p>
            </p:txBody>
          </p:sp>
        </p:grpSp>
        <p:sp>
          <p:nvSpPr>
            <p:cNvPr id="67594" name="Line 22"/>
            <p:cNvSpPr>
              <a:spLocks noChangeShapeType="1"/>
            </p:cNvSpPr>
            <p:nvPr/>
          </p:nvSpPr>
          <p:spPr bwMode="auto">
            <a:xfrm flipV="1">
              <a:off x="1584" y="1584"/>
              <a:ext cx="336" cy="38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595" name="Line 23"/>
            <p:cNvSpPr>
              <a:spLocks noChangeShapeType="1"/>
            </p:cNvSpPr>
            <p:nvPr/>
          </p:nvSpPr>
          <p:spPr bwMode="auto">
            <a:xfrm flipH="1" flipV="1">
              <a:off x="2592" y="1584"/>
              <a:ext cx="288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596" name="Line 24"/>
            <p:cNvSpPr>
              <a:spLocks noChangeShapeType="1"/>
            </p:cNvSpPr>
            <p:nvPr/>
          </p:nvSpPr>
          <p:spPr bwMode="auto">
            <a:xfrm flipV="1">
              <a:off x="1488" y="2400"/>
              <a:ext cx="0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597" name="Line 25"/>
            <p:cNvSpPr>
              <a:spLocks noChangeShapeType="1"/>
            </p:cNvSpPr>
            <p:nvPr/>
          </p:nvSpPr>
          <p:spPr bwMode="auto">
            <a:xfrm flipV="1">
              <a:off x="4704" y="2400"/>
              <a:ext cx="0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598" name="Line 26"/>
            <p:cNvSpPr>
              <a:spLocks noChangeShapeType="1"/>
            </p:cNvSpPr>
            <p:nvPr/>
          </p:nvSpPr>
          <p:spPr bwMode="auto">
            <a:xfrm>
              <a:off x="3744" y="2208"/>
              <a:ext cx="43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599" name="Rectangle 27"/>
            <p:cNvSpPr>
              <a:spLocks noChangeArrowheads="1"/>
            </p:cNvSpPr>
            <p:nvPr/>
          </p:nvSpPr>
          <p:spPr bwMode="auto">
            <a:xfrm>
              <a:off x="3697" y="2017"/>
              <a:ext cx="478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 dirty="0">
                  <a:solidFill>
                    <a:schemeClr val="accent2"/>
                  </a:solidFill>
                </a:rPr>
                <a:t>has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  <p:grpSp>
          <p:nvGrpSpPr>
            <p:cNvPr id="67600" name="Group 28"/>
            <p:cNvGrpSpPr>
              <a:grpSpLocks/>
            </p:cNvGrpSpPr>
            <p:nvPr/>
          </p:nvGrpSpPr>
          <p:grpSpPr bwMode="auto">
            <a:xfrm>
              <a:off x="894" y="3648"/>
              <a:ext cx="1104" cy="443"/>
              <a:chOff x="895" y="3655"/>
              <a:chExt cx="1106" cy="444"/>
            </a:xfrm>
          </p:grpSpPr>
          <p:sp>
            <p:nvSpPr>
              <p:cNvPr id="67604" name="Oval 29"/>
              <p:cNvSpPr>
                <a:spLocks noChangeArrowheads="1"/>
              </p:cNvSpPr>
              <p:nvPr/>
            </p:nvSpPr>
            <p:spPr bwMode="auto">
              <a:xfrm>
                <a:off x="895" y="3655"/>
                <a:ext cx="1106" cy="444"/>
              </a:xfrm>
              <a:prstGeom prst="ellipse">
                <a:avLst/>
              </a:prstGeom>
              <a:solidFill>
                <a:schemeClr val="accent2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67605" name="Rectangle 30"/>
              <p:cNvSpPr>
                <a:spLocks noChangeArrowheads="1"/>
              </p:cNvSpPr>
              <p:nvPr/>
            </p:nvSpPr>
            <p:spPr bwMode="auto">
              <a:xfrm>
                <a:off x="937" y="3727"/>
                <a:ext cx="1022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rabid dog</a:t>
                </a:r>
              </a:p>
            </p:txBody>
          </p:sp>
        </p:grpSp>
        <p:sp>
          <p:nvSpPr>
            <p:cNvPr id="67601" name="Line 31"/>
            <p:cNvSpPr>
              <a:spLocks noChangeShapeType="1"/>
            </p:cNvSpPr>
            <p:nvPr/>
          </p:nvSpPr>
          <p:spPr bwMode="auto">
            <a:xfrm flipV="1">
              <a:off x="1488" y="3264"/>
              <a:ext cx="0" cy="38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602" name="Rectangle 32"/>
            <p:cNvSpPr>
              <a:spLocks noChangeArrowheads="1"/>
            </p:cNvSpPr>
            <p:nvPr/>
          </p:nvSpPr>
          <p:spPr bwMode="auto">
            <a:xfrm>
              <a:off x="2930" y="3217"/>
              <a:ext cx="477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 dirty="0">
                  <a:solidFill>
                    <a:schemeClr val="accent2"/>
                  </a:solidFill>
                </a:rPr>
                <a:t>has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67603" name="Line 33"/>
            <p:cNvSpPr>
              <a:spLocks noChangeShapeType="1"/>
            </p:cNvSpPr>
            <p:nvPr/>
          </p:nvSpPr>
          <p:spPr bwMode="auto">
            <a:xfrm flipV="1">
              <a:off x="1968" y="3120"/>
              <a:ext cx="2208" cy="72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1568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</a:t>
            </a:r>
            <a:br>
              <a:rPr lang="en-US" dirty="0"/>
            </a:br>
            <a:r>
              <a:rPr lang="en-US" dirty="0"/>
              <a:t>Classifier Infers “sick animal”</a:t>
            </a:r>
          </a:p>
        </p:txBody>
      </p:sp>
      <p:grpSp>
        <p:nvGrpSpPr>
          <p:cNvPr id="69635" name="Group 4"/>
          <p:cNvGrpSpPr>
            <a:grpSpLocks/>
          </p:cNvGrpSpPr>
          <p:nvPr/>
        </p:nvGrpSpPr>
        <p:grpSpPr bwMode="auto">
          <a:xfrm>
            <a:off x="2811463" y="2438400"/>
            <a:ext cx="1381125" cy="558841"/>
            <a:chOff x="1682" y="1202"/>
            <a:chExt cx="1106" cy="447"/>
          </a:xfrm>
        </p:grpSpPr>
        <p:sp>
          <p:nvSpPr>
            <p:cNvPr id="69664" name="Oval 5"/>
            <p:cNvSpPr>
              <a:spLocks noChangeArrowheads="1"/>
            </p:cNvSpPr>
            <p:nvPr/>
          </p:nvSpPr>
          <p:spPr bwMode="auto">
            <a:xfrm>
              <a:off x="1682" y="1202"/>
              <a:ext cx="1106" cy="44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65" name="Rectangle 6"/>
            <p:cNvSpPr>
              <a:spLocks noChangeArrowheads="1"/>
            </p:cNvSpPr>
            <p:nvPr/>
          </p:nvSpPr>
          <p:spPr bwMode="auto">
            <a:xfrm>
              <a:off x="1852" y="1271"/>
              <a:ext cx="769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animal</a:t>
              </a:r>
            </a:p>
          </p:txBody>
        </p:sp>
      </p:grpSp>
      <p:grpSp>
        <p:nvGrpSpPr>
          <p:cNvPr id="69636" name="Group 7"/>
          <p:cNvGrpSpPr>
            <a:grpSpLocks/>
          </p:cNvGrpSpPr>
          <p:nvPr/>
        </p:nvGrpSpPr>
        <p:grpSpPr bwMode="auto">
          <a:xfrm>
            <a:off x="1971675" y="3398837"/>
            <a:ext cx="1381125" cy="558880"/>
            <a:chOff x="1009" y="1972"/>
            <a:chExt cx="1106" cy="446"/>
          </a:xfrm>
        </p:grpSpPr>
        <p:sp>
          <p:nvSpPr>
            <p:cNvPr id="69662" name="Oval 8"/>
            <p:cNvSpPr>
              <a:spLocks noChangeArrowheads="1"/>
            </p:cNvSpPr>
            <p:nvPr/>
          </p:nvSpPr>
          <p:spPr bwMode="auto">
            <a:xfrm>
              <a:off x="1009" y="1972"/>
              <a:ext cx="1106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63" name="Rectangle 9"/>
            <p:cNvSpPr>
              <a:spLocks noChangeArrowheads="1"/>
            </p:cNvSpPr>
            <p:nvPr/>
          </p:nvSpPr>
          <p:spPr bwMode="auto">
            <a:xfrm>
              <a:off x="1047" y="2045"/>
              <a:ext cx="1030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 dirty="0"/>
                <a:t>mammal</a:t>
              </a:r>
            </a:p>
          </p:txBody>
        </p:sp>
      </p:grpSp>
      <p:grpSp>
        <p:nvGrpSpPr>
          <p:cNvPr id="69637" name="Group 10"/>
          <p:cNvGrpSpPr>
            <a:grpSpLocks/>
          </p:cNvGrpSpPr>
          <p:nvPr/>
        </p:nvGrpSpPr>
        <p:grpSpPr bwMode="auto">
          <a:xfrm>
            <a:off x="1911350" y="4479926"/>
            <a:ext cx="1381125" cy="558841"/>
            <a:chOff x="961" y="2837"/>
            <a:chExt cx="1106" cy="447"/>
          </a:xfrm>
        </p:grpSpPr>
        <p:sp>
          <p:nvSpPr>
            <p:cNvPr id="69660" name="Oval 11"/>
            <p:cNvSpPr>
              <a:spLocks noChangeArrowheads="1"/>
            </p:cNvSpPr>
            <p:nvPr/>
          </p:nvSpPr>
          <p:spPr bwMode="auto">
            <a:xfrm>
              <a:off x="961" y="2837"/>
              <a:ext cx="1106" cy="44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61" name="Rectangle 12"/>
            <p:cNvSpPr>
              <a:spLocks noChangeArrowheads="1"/>
            </p:cNvSpPr>
            <p:nvPr/>
          </p:nvSpPr>
          <p:spPr bwMode="auto">
            <a:xfrm>
              <a:off x="1132" y="2905"/>
              <a:ext cx="766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dog</a:t>
              </a:r>
            </a:p>
          </p:txBody>
        </p:sp>
      </p:grp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3938588" y="3398837"/>
            <a:ext cx="1468437" cy="558880"/>
            <a:chOff x="2585" y="1972"/>
            <a:chExt cx="1175" cy="446"/>
          </a:xfrm>
        </p:grpSpPr>
        <p:sp>
          <p:nvSpPr>
            <p:cNvPr id="69658" name="Oval 14"/>
            <p:cNvSpPr>
              <a:spLocks noChangeArrowheads="1"/>
            </p:cNvSpPr>
            <p:nvPr/>
          </p:nvSpPr>
          <p:spPr bwMode="auto">
            <a:xfrm>
              <a:off x="2620" y="1972"/>
              <a:ext cx="1105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59" name="Rectangle 15"/>
            <p:cNvSpPr>
              <a:spLocks noChangeArrowheads="1"/>
            </p:cNvSpPr>
            <p:nvPr/>
          </p:nvSpPr>
          <p:spPr bwMode="auto">
            <a:xfrm>
              <a:off x="2585" y="2045"/>
              <a:ext cx="1175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sick animal</a:t>
              </a:r>
            </a:p>
          </p:txBody>
        </p:sp>
      </p:grpSp>
      <p:grpSp>
        <p:nvGrpSpPr>
          <p:cNvPr id="69639" name="Group 16"/>
          <p:cNvGrpSpPr>
            <a:grpSpLocks/>
          </p:cNvGrpSpPr>
          <p:nvPr/>
        </p:nvGrpSpPr>
        <p:grpSpPr bwMode="auto">
          <a:xfrm>
            <a:off x="5934075" y="4479926"/>
            <a:ext cx="1381125" cy="558841"/>
            <a:chOff x="4182" y="2837"/>
            <a:chExt cx="1105" cy="447"/>
          </a:xfrm>
        </p:grpSpPr>
        <p:sp>
          <p:nvSpPr>
            <p:cNvPr id="69656" name="Oval 17"/>
            <p:cNvSpPr>
              <a:spLocks noChangeArrowheads="1"/>
            </p:cNvSpPr>
            <p:nvPr/>
          </p:nvSpPr>
          <p:spPr bwMode="auto">
            <a:xfrm>
              <a:off x="4182" y="2837"/>
              <a:ext cx="1105" cy="44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57" name="Rectangle 18"/>
            <p:cNvSpPr>
              <a:spLocks noChangeArrowheads="1"/>
            </p:cNvSpPr>
            <p:nvPr/>
          </p:nvSpPr>
          <p:spPr bwMode="auto">
            <a:xfrm>
              <a:off x="4348" y="2905"/>
              <a:ext cx="77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rabies</a:t>
              </a:r>
            </a:p>
          </p:txBody>
        </p:sp>
      </p:grpSp>
      <p:grpSp>
        <p:nvGrpSpPr>
          <p:cNvPr id="69640" name="Group 19"/>
          <p:cNvGrpSpPr>
            <a:grpSpLocks/>
          </p:cNvGrpSpPr>
          <p:nvPr/>
        </p:nvGrpSpPr>
        <p:grpSpPr bwMode="auto">
          <a:xfrm>
            <a:off x="5934075" y="3398837"/>
            <a:ext cx="1381125" cy="558880"/>
            <a:chOff x="4182" y="1972"/>
            <a:chExt cx="1105" cy="446"/>
          </a:xfrm>
        </p:grpSpPr>
        <p:sp>
          <p:nvSpPr>
            <p:cNvPr id="69654" name="Oval 20"/>
            <p:cNvSpPr>
              <a:spLocks noChangeArrowheads="1"/>
            </p:cNvSpPr>
            <p:nvPr/>
          </p:nvSpPr>
          <p:spPr bwMode="auto">
            <a:xfrm>
              <a:off x="4182" y="1972"/>
              <a:ext cx="1105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55" name="Rectangle 21"/>
            <p:cNvSpPr>
              <a:spLocks noChangeArrowheads="1"/>
            </p:cNvSpPr>
            <p:nvPr/>
          </p:nvSpPr>
          <p:spPr bwMode="auto">
            <a:xfrm>
              <a:off x="4313" y="2045"/>
              <a:ext cx="84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disease</a:t>
              </a:r>
            </a:p>
          </p:txBody>
        </p:sp>
      </p:grpSp>
      <p:sp>
        <p:nvSpPr>
          <p:cNvPr id="69641" name="Line 22"/>
          <p:cNvSpPr>
            <a:spLocks noChangeShapeType="1"/>
          </p:cNvSpPr>
          <p:nvPr/>
        </p:nvSpPr>
        <p:spPr bwMode="auto">
          <a:xfrm flipV="1">
            <a:off x="2692400" y="2919413"/>
            <a:ext cx="419100" cy="479425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2" name="Line 23"/>
          <p:cNvSpPr>
            <a:spLocks noChangeShapeType="1"/>
          </p:cNvSpPr>
          <p:nvPr/>
        </p:nvSpPr>
        <p:spPr bwMode="auto">
          <a:xfrm flipH="1" flipV="1">
            <a:off x="3952875" y="2919413"/>
            <a:ext cx="360363" cy="53975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3" name="Line 24"/>
          <p:cNvSpPr>
            <a:spLocks noChangeShapeType="1"/>
          </p:cNvSpPr>
          <p:nvPr/>
        </p:nvSpPr>
        <p:spPr bwMode="auto">
          <a:xfrm flipV="1">
            <a:off x="2571750" y="3940175"/>
            <a:ext cx="0" cy="53975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4" name="Line 25"/>
          <p:cNvSpPr>
            <a:spLocks noChangeShapeType="1"/>
          </p:cNvSpPr>
          <p:nvPr/>
        </p:nvSpPr>
        <p:spPr bwMode="auto">
          <a:xfrm flipV="1">
            <a:off x="6594475" y="3940175"/>
            <a:ext cx="0" cy="53975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5" name="Line 26"/>
          <p:cNvSpPr>
            <a:spLocks noChangeShapeType="1"/>
          </p:cNvSpPr>
          <p:nvPr/>
        </p:nvSpPr>
        <p:spPr bwMode="auto">
          <a:xfrm>
            <a:off x="5394325" y="3700463"/>
            <a:ext cx="53975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6" name="Rectangle 27"/>
          <p:cNvSpPr>
            <a:spLocks noChangeArrowheads="1"/>
          </p:cNvSpPr>
          <p:nvPr/>
        </p:nvSpPr>
        <p:spPr bwMode="auto">
          <a:xfrm>
            <a:off x="5335588" y="3460750"/>
            <a:ext cx="598487" cy="27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en-US" sz="1200" b="1">
                <a:solidFill>
                  <a:schemeClr val="accent2"/>
                </a:solidFill>
              </a:rPr>
              <a:t>has</a:t>
            </a:r>
            <a:endParaRPr lang="en-US" sz="1200" b="1">
              <a:solidFill>
                <a:schemeClr val="bg2"/>
              </a:solidFill>
            </a:endParaRPr>
          </a:p>
        </p:txBody>
      </p:sp>
      <p:sp>
        <p:nvSpPr>
          <p:cNvPr id="69647" name="Line 28"/>
          <p:cNvSpPr>
            <a:spLocks noChangeShapeType="1"/>
          </p:cNvSpPr>
          <p:nvPr/>
        </p:nvSpPr>
        <p:spPr bwMode="auto">
          <a:xfrm flipV="1">
            <a:off x="2571750" y="5021263"/>
            <a:ext cx="0" cy="481012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48" name="Rectangle 29"/>
          <p:cNvSpPr>
            <a:spLocks noChangeArrowheads="1"/>
          </p:cNvSpPr>
          <p:nvPr/>
        </p:nvSpPr>
        <p:spPr bwMode="auto">
          <a:xfrm>
            <a:off x="4375150" y="4964113"/>
            <a:ext cx="595313" cy="27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en-US" sz="1200" b="1">
                <a:solidFill>
                  <a:schemeClr val="accent2"/>
                </a:solidFill>
              </a:rPr>
              <a:t>has</a:t>
            </a:r>
            <a:endParaRPr lang="en-US" sz="1200" b="1">
              <a:solidFill>
                <a:schemeClr val="bg2"/>
              </a:solidFill>
            </a:endParaRPr>
          </a:p>
        </p:txBody>
      </p:sp>
      <p:grpSp>
        <p:nvGrpSpPr>
          <p:cNvPr id="69649" name="Group 30"/>
          <p:cNvGrpSpPr>
            <a:grpSpLocks/>
          </p:cNvGrpSpPr>
          <p:nvPr/>
        </p:nvGrpSpPr>
        <p:grpSpPr bwMode="auto">
          <a:xfrm>
            <a:off x="1828800" y="5502275"/>
            <a:ext cx="1381125" cy="558448"/>
            <a:chOff x="895" y="3655"/>
            <a:chExt cx="1106" cy="448"/>
          </a:xfrm>
        </p:grpSpPr>
        <p:sp>
          <p:nvSpPr>
            <p:cNvPr id="69652" name="Oval 31"/>
            <p:cNvSpPr>
              <a:spLocks noChangeArrowheads="1"/>
            </p:cNvSpPr>
            <p:nvPr/>
          </p:nvSpPr>
          <p:spPr bwMode="auto">
            <a:xfrm>
              <a:off x="895" y="3655"/>
              <a:ext cx="1106" cy="448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69653" name="Rectangle 32"/>
            <p:cNvSpPr>
              <a:spLocks noChangeArrowheads="1"/>
            </p:cNvSpPr>
            <p:nvPr/>
          </p:nvSpPr>
          <p:spPr bwMode="auto">
            <a:xfrm>
              <a:off x="937" y="3728"/>
              <a:ext cx="1024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rabid dog</a:t>
              </a:r>
            </a:p>
          </p:txBody>
        </p:sp>
      </p:grpSp>
      <p:sp>
        <p:nvSpPr>
          <p:cNvPr id="69650" name="Line 33"/>
          <p:cNvSpPr>
            <a:spLocks noChangeShapeType="1"/>
          </p:cNvSpPr>
          <p:nvPr/>
        </p:nvSpPr>
        <p:spPr bwMode="auto">
          <a:xfrm flipV="1">
            <a:off x="3171825" y="4840288"/>
            <a:ext cx="2762250" cy="9017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69651" name="Line 34"/>
          <p:cNvSpPr>
            <a:spLocks noChangeShapeType="1"/>
          </p:cNvSpPr>
          <p:nvPr/>
        </p:nvSpPr>
        <p:spPr bwMode="auto">
          <a:xfrm flipV="1">
            <a:off x="3052763" y="3940175"/>
            <a:ext cx="1381125" cy="1681163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20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</a:t>
            </a:r>
            <a:br>
              <a:rPr lang="en-US" dirty="0"/>
            </a:br>
            <a:r>
              <a:rPr lang="en-US" dirty="0"/>
              <a:t>Defining “rabid animal”</a:t>
            </a:r>
          </a:p>
        </p:txBody>
      </p:sp>
      <p:grpSp>
        <p:nvGrpSpPr>
          <p:cNvPr id="71683" name="Group 3"/>
          <p:cNvGrpSpPr>
            <a:grpSpLocks/>
          </p:cNvGrpSpPr>
          <p:nvPr/>
        </p:nvGrpSpPr>
        <p:grpSpPr bwMode="auto">
          <a:xfrm>
            <a:off x="1828800" y="2438400"/>
            <a:ext cx="5486400" cy="3620799"/>
            <a:chOff x="894" y="1200"/>
            <a:chExt cx="4386" cy="2895"/>
          </a:xfrm>
        </p:grpSpPr>
        <p:grpSp>
          <p:nvGrpSpPr>
            <p:cNvPr id="71684" name="Group 4"/>
            <p:cNvGrpSpPr>
              <a:grpSpLocks/>
            </p:cNvGrpSpPr>
            <p:nvPr/>
          </p:nvGrpSpPr>
          <p:grpSpPr bwMode="auto">
            <a:xfrm>
              <a:off x="1680" y="1200"/>
              <a:ext cx="1104" cy="447"/>
              <a:chOff x="1682" y="1202"/>
              <a:chExt cx="1106" cy="448"/>
            </a:xfrm>
          </p:grpSpPr>
          <p:sp>
            <p:nvSpPr>
              <p:cNvPr id="71718" name="Oval 5"/>
              <p:cNvSpPr>
                <a:spLocks noChangeArrowheads="1"/>
              </p:cNvSpPr>
              <p:nvPr/>
            </p:nvSpPr>
            <p:spPr bwMode="auto">
              <a:xfrm>
                <a:off x="1682" y="1202"/>
                <a:ext cx="1106" cy="44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19" name="Rectangle 6"/>
              <p:cNvSpPr>
                <a:spLocks noChangeArrowheads="1"/>
              </p:cNvSpPr>
              <p:nvPr/>
            </p:nvSpPr>
            <p:spPr bwMode="auto">
              <a:xfrm>
                <a:off x="1852" y="1274"/>
                <a:ext cx="768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animal</a:t>
                </a:r>
              </a:p>
            </p:txBody>
          </p:sp>
        </p:grpSp>
        <p:grpSp>
          <p:nvGrpSpPr>
            <p:cNvPr id="71685" name="Group 7"/>
            <p:cNvGrpSpPr>
              <a:grpSpLocks/>
            </p:cNvGrpSpPr>
            <p:nvPr/>
          </p:nvGrpSpPr>
          <p:grpSpPr bwMode="auto">
            <a:xfrm>
              <a:off x="1008" y="1968"/>
              <a:ext cx="1104" cy="447"/>
              <a:chOff x="1009" y="1972"/>
              <a:chExt cx="1106" cy="447"/>
            </a:xfrm>
          </p:grpSpPr>
          <p:sp>
            <p:nvSpPr>
              <p:cNvPr id="71716" name="Oval 8"/>
              <p:cNvSpPr>
                <a:spLocks noChangeArrowheads="1"/>
              </p:cNvSpPr>
              <p:nvPr/>
            </p:nvSpPr>
            <p:spPr bwMode="auto">
              <a:xfrm>
                <a:off x="1009" y="1972"/>
                <a:ext cx="1106" cy="44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17" name="Rectangle 9"/>
              <p:cNvSpPr>
                <a:spLocks noChangeArrowheads="1"/>
              </p:cNvSpPr>
              <p:nvPr/>
            </p:nvSpPr>
            <p:spPr bwMode="auto">
              <a:xfrm>
                <a:off x="1047" y="2044"/>
                <a:ext cx="1033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mammal</a:t>
                </a:r>
              </a:p>
            </p:txBody>
          </p:sp>
        </p:grpSp>
        <p:grpSp>
          <p:nvGrpSpPr>
            <p:cNvPr id="71686" name="Group 10"/>
            <p:cNvGrpSpPr>
              <a:grpSpLocks/>
            </p:cNvGrpSpPr>
            <p:nvPr/>
          </p:nvGrpSpPr>
          <p:grpSpPr bwMode="auto">
            <a:xfrm>
              <a:off x="960" y="2832"/>
              <a:ext cx="1104" cy="447"/>
              <a:chOff x="961" y="2837"/>
              <a:chExt cx="1106" cy="448"/>
            </a:xfrm>
          </p:grpSpPr>
          <p:sp>
            <p:nvSpPr>
              <p:cNvPr id="71714" name="Oval 11"/>
              <p:cNvSpPr>
                <a:spLocks noChangeArrowheads="1"/>
              </p:cNvSpPr>
              <p:nvPr/>
            </p:nvSpPr>
            <p:spPr bwMode="auto">
              <a:xfrm>
                <a:off x="961" y="2837"/>
                <a:ext cx="1106" cy="44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15" name="Rectangle 12"/>
              <p:cNvSpPr>
                <a:spLocks noChangeArrowheads="1"/>
              </p:cNvSpPr>
              <p:nvPr/>
            </p:nvSpPr>
            <p:spPr bwMode="auto">
              <a:xfrm>
                <a:off x="1131" y="2910"/>
                <a:ext cx="767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dog</a:t>
                </a:r>
              </a:p>
            </p:txBody>
          </p:sp>
        </p:grpSp>
        <p:grpSp>
          <p:nvGrpSpPr>
            <p:cNvPr id="71687" name="Group 13"/>
            <p:cNvGrpSpPr>
              <a:grpSpLocks/>
            </p:cNvGrpSpPr>
            <p:nvPr/>
          </p:nvGrpSpPr>
          <p:grpSpPr bwMode="auto">
            <a:xfrm>
              <a:off x="2581" y="1968"/>
              <a:ext cx="1174" cy="447"/>
              <a:chOff x="2585" y="1972"/>
              <a:chExt cx="1175" cy="447"/>
            </a:xfrm>
          </p:grpSpPr>
          <p:sp>
            <p:nvSpPr>
              <p:cNvPr id="71712" name="Oval 14"/>
              <p:cNvSpPr>
                <a:spLocks noChangeArrowheads="1"/>
              </p:cNvSpPr>
              <p:nvPr/>
            </p:nvSpPr>
            <p:spPr bwMode="auto">
              <a:xfrm>
                <a:off x="2620" y="1972"/>
                <a:ext cx="1105" cy="44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13" name="Rectangle 15"/>
              <p:cNvSpPr>
                <a:spLocks noChangeArrowheads="1"/>
              </p:cNvSpPr>
              <p:nvPr/>
            </p:nvSpPr>
            <p:spPr bwMode="auto">
              <a:xfrm>
                <a:off x="2585" y="2044"/>
                <a:ext cx="1175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sick animal</a:t>
                </a:r>
              </a:p>
            </p:txBody>
          </p:sp>
        </p:grpSp>
        <p:grpSp>
          <p:nvGrpSpPr>
            <p:cNvPr id="71688" name="Group 16"/>
            <p:cNvGrpSpPr>
              <a:grpSpLocks/>
            </p:cNvGrpSpPr>
            <p:nvPr/>
          </p:nvGrpSpPr>
          <p:grpSpPr bwMode="auto">
            <a:xfrm>
              <a:off x="4176" y="2832"/>
              <a:ext cx="1104" cy="447"/>
              <a:chOff x="4182" y="2837"/>
              <a:chExt cx="1105" cy="448"/>
            </a:xfrm>
          </p:grpSpPr>
          <p:sp>
            <p:nvSpPr>
              <p:cNvPr id="71710" name="Oval 17"/>
              <p:cNvSpPr>
                <a:spLocks noChangeArrowheads="1"/>
              </p:cNvSpPr>
              <p:nvPr/>
            </p:nvSpPr>
            <p:spPr bwMode="auto">
              <a:xfrm>
                <a:off x="4182" y="2837"/>
                <a:ext cx="1105" cy="44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11" name="Rectangle 18"/>
              <p:cNvSpPr>
                <a:spLocks noChangeArrowheads="1"/>
              </p:cNvSpPr>
              <p:nvPr/>
            </p:nvSpPr>
            <p:spPr bwMode="auto">
              <a:xfrm>
                <a:off x="4352" y="2910"/>
                <a:ext cx="769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rabies</a:t>
                </a:r>
              </a:p>
            </p:txBody>
          </p:sp>
        </p:grpSp>
        <p:grpSp>
          <p:nvGrpSpPr>
            <p:cNvPr id="71689" name="Group 19"/>
            <p:cNvGrpSpPr>
              <a:grpSpLocks/>
            </p:cNvGrpSpPr>
            <p:nvPr/>
          </p:nvGrpSpPr>
          <p:grpSpPr bwMode="auto">
            <a:xfrm>
              <a:off x="4176" y="1968"/>
              <a:ext cx="1104" cy="447"/>
              <a:chOff x="4182" y="1972"/>
              <a:chExt cx="1105" cy="447"/>
            </a:xfrm>
          </p:grpSpPr>
          <p:sp>
            <p:nvSpPr>
              <p:cNvPr id="71708" name="Oval 20"/>
              <p:cNvSpPr>
                <a:spLocks noChangeArrowheads="1"/>
              </p:cNvSpPr>
              <p:nvPr/>
            </p:nvSpPr>
            <p:spPr bwMode="auto">
              <a:xfrm>
                <a:off x="4182" y="1972"/>
                <a:ext cx="1105" cy="44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09" name="Rectangle 21"/>
              <p:cNvSpPr>
                <a:spLocks noChangeArrowheads="1"/>
              </p:cNvSpPr>
              <p:nvPr/>
            </p:nvSpPr>
            <p:spPr bwMode="auto">
              <a:xfrm>
                <a:off x="4316" y="2044"/>
                <a:ext cx="839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disease</a:t>
                </a:r>
              </a:p>
            </p:txBody>
          </p:sp>
        </p:grpSp>
        <p:sp>
          <p:nvSpPr>
            <p:cNvPr id="71690" name="Line 22"/>
            <p:cNvSpPr>
              <a:spLocks noChangeShapeType="1"/>
            </p:cNvSpPr>
            <p:nvPr/>
          </p:nvSpPr>
          <p:spPr bwMode="auto">
            <a:xfrm flipV="1">
              <a:off x="1584" y="1584"/>
              <a:ext cx="336" cy="38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1" name="Line 23"/>
            <p:cNvSpPr>
              <a:spLocks noChangeShapeType="1"/>
            </p:cNvSpPr>
            <p:nvPr/>
          </p:nvSpPr>
          <p:spPr bwMode="auto">
            <a:xfrm flipH="1" flipV="1">
              <a:off x="2592" y="1584"/>
              <a:ext cx="288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2" name="Line 24"/>
            <p:cNvSpPr>
              <a:spLocks noChangeShapeType="1"/>
            </p:cNvSpPr>
            <p:nvPr/>
          </p:nvSpPr>
          <p:spPr bwMode="auto">
            <a:xfrm flipV="1">
              <a:off x="1488" y="2400"/>
              <a:ext cx="0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3" name="Line 25"/>
            <p:cNvSpPr>
              <a:spLocks noChangeShapeType="1"/>
            </p:cNvSpPr>
            <p:nvPr/>
          </p:nvSpPr>
          <p:spPr bwMode="auto">
            <a:xfrm flipV="1">
              <a:off x="4704" y="2400"/>
              <a:ext cx="0" cy="43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4" name="Line 26"/>
            <p:cNvSpPr>
              <a:spLocks noChangeShapeType="1"/>
            </p:cNvSpPr>
            <p:nvPr/>
          </p:nvSpPr>
          <p:spPr bwMode="auto">
            <a:xfrm>
              <a:off x="3744" y="2208"/>
              <a:ext cx="43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5" name="Rectangle 27"/>
            <p:cNvSpPr>
              <a:spLocks noChangeArrowheads="1"/>
            </p:cNvSpPr>
            <p:nvPr/>
          </p:nvSpPr>
          <p:spPr bwMode="auto">
            <a:xfrm>
              <a:off x="3697" y="2017"/>
              <a:ext cx="47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>
                  <a:solidFill>
                    <a:schemeClr val="accent2"/>
                  </a:solidFill>
                </a:rPr>
                <a:t>has</a:t>
              </a:r>
              <a:endParaRPr lang="en-US" sz="1200" b="1">
                <a:solidFill>
                  <a:schemeClr val="bg2"/>
                </a:solidFill>
              </a:endParaRPr>
            </a:p>
          </p:txBody>
        </p:sp>
        <p:sp>
          <p:nvSpPr>
            <p:cNvPr id="71696" name="Line 28"/>
            <p:cNvSpPr>
              <a:spLocks noChangeShapeType="1"/>
            </p:cNvSpPr>
            <p:nvPr/>
          </p:nvSpPr>
          <p:spPr bwMode="auto">
            <a:xfrm flipV="1">
              <a:off x="1488" y="3264"/>
              <a:ext cx="0" cy="38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697" name="Rectangle 29"/>
            <p:cNvSpPr>
              <a:spLocks noChangeArrowheads="1"/>
            </p:cNvSpPr>
            <p:nvPr/>
          </p:nvSpPr>
          <p:spPr bwMode="auto">
            <a:xfrm>
              <a:off x="2930" y="3216"/>
              <a:ext cx="47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>
                  <a:solidFill>
                    <a:schemeClr val="accent2"/>
                  </a:solidFill>
                </a:rPr>
                <a:t>has</a:t>
              </a:r>
              <a:endParaRPr lang="en-US" sz="1200" b="1">
                <a:solidFill>
                  <a:schemeClr val="bg2"/>
                </a:solidFill>
              </a:endParaRPr>
            </a:p>
          </p:txBody>
        </p:sp>
        <p:grpSp>
          <p:nvGrpSpPr>
            <p:cNvPr id="71698" name="Group 30"/>
            <p:cNvGrpSpPr>
              <a:grpSpLocks/>
            </p:cNvGrpSpPr>
            <p:nvPr/>
          </p:nvGrpSpPr>
          <p:grpSpPr bwMode="auto">
            <a:xfrm>
              <a:off x="894" y="3648"/>
              <a:ext cx="1104" cy="447"/>
              <a:chOff x="895" y="3655"/>
              <a:chExt cx="1106" cy="448"/>
            </a:xfrm>
          </p:grpSpPr>
          <p:sp>
            <p:nvSpPr>
              <p:cNvPr id="71706" name="Oval 31"/>
              <p:cNvSpPr>
                <a:spLocks noChangeArrowheads="1"/>
              </p:cNvSpPr>
              <p:nvPr/>
            </p:nvSpPr>
            <p:spPr bwMode="auto">
              <a:xfrm>
                <a:off x="895" y="3655"/>
                <a:ext cx="1106" cy="44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endParaRPr lang="en-US" sz="2000" b="1"/>
              </a:p>
            </p:txBody>
          </p:sp>
          <p:sp>
            <p:nvSpPr>
              <p:cNvPr id="71707" name="Rectangle 32"/>
              <p:cNvSpPr>
                <a:spLocks noChangeArrowheads="1"/>
              </p:cNvSpPr>
              <p:nvPr/>
            </p:nvSpPr>
            <p:spPr bwMode="auto">
              <a:xfrm>
                <a:off x="938" y="3728"/>
                <a:ext cx="1020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343" tIns="44379" rIns="90343" bIns="44379">
                <a:spAutoFit/>
              </a:bodyPr>
              <a:lstStyle/>
              <a:p>
                <a:pPr algn="ctr" defTabSz="912813">
                  <a:spcBef>
                    <a:spcPct val="50000"/>
                  </a:spcBef>
                </a:pPr>
                <a:r>
                  <a:rPr lang="en-US" sz="2000" b="1"/>
                  <a:t>rabid dog</a:t>
                </a:r>
              </a:p>
            </p:txBody>
          </p:sp>
        </p:grpSp>
        <p:sp>
          <p:nvSpPr>
            <p:cNvPr id="71699" name="Line 33"/>
            <p:cNvSpPr>
              <a:spLocks noChangeShapeType="1"/>
            </p:cNvSpPr>
            <p:nvPr/>
          </p:nvSpPr>
          <p:spPr bwMode="auto">
            <a:xfrm flipV="1">
              <a:off x="1968" y="3120"/>
              <a:ext cx="2208" cy="72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700" name="Line 34"/>
            <p:cNvSpPr>
              <a:spLocks noChangeShapeType="1"/>
            </p:cNvSpPr>
            <p:nvPr/>
          </p:nvSpPr>
          <p:spPr bwMode="auto">
            <a:xfrm flipV="1">
              <a:off x="1872" y="2400"/>
              <a:ext cx="1104" cy="134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701" name="Oval 35"/>
            <p:cNvSpPr>
              <a:spLocks noChangeArrowheads="1"/>
            </p:cNvSpPr>
            <p:nvPr/>
          </p:nvSpPr>
          <p:spPr bwMode="auto">
            <a:xfrm>
              <a:off x="2736" y="3696"/>
              <a:ext cx="1392" cy="384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 b="1"/>
            </a:p>
          </p:txBody>
        </p:sp>
        <p:sp>
          <p:nvSpPr>
            <p:cNvPr id="71702" name="Rectangle 36"/>
            <p:cNvSpPr>
              <a:spLocks noChangeArrowheads="1"/>
            </p:cNvSpPr>
            <p:nvPr/>
          </p:nvSpPr>
          <p:spPr bwMode="auto">
            <a:xfrm>
              <a:off x="2774" y="3745"/>
              <a:ext cx="1305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rabid animal</a:t>
              </a:r>
            </a:p>
          </p:txBody>
        </p:sp>
        <p:sp>
          <p:nvSpPr>
            <p:cNvPr id="71703" name="Line 37"/>
            <p:cNvSpPr>
              <a:spLocks noChangeShapeType="1"/>
            </p:cNvSpPr>
            <p:nvPr/>
          </p:nvSpPr>
          <p:spPr bwMode="auto">
            <a:xfrm flipH="1" flipV="1">
              <a:off x="2304" y="1632"/>
              <a:ext cx="672" cy="211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704" name="Line 38"/>
            <p:cNvSpPr>
              <a:spLocks noChangeShapeType="1"/>
            </p:cNvSpPr>
            <p:nvPr/>
          </p:nvSpPr>
          <p:spPr bwMode="auto">
            <a:xfrm flipV="1">
              <a:off x="3696" y="3216"/>
              <a:ext cx="576" cy="48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705" name="Rectangle 39"/>
            <p:cNvSpPr>
              <a:spLocks noChangeArrowheads="1"/>
            </p:cNvSpPr>
            <p:nvPr/>
          </p:nvSpPr>
          <p:spPr bwMode="auto">
            <a:xfrm>
              <a:off x="3505" y="3409"/>
              <a:ext cx="477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1200" b="1">
                  <a:solidFill>
                    <a:schemeClr val="accent2"/>
                  </a:solidFill>
                </a:rPr>
                <a:t>has</a:t>
              </a:r>
              <a:endParaRPr lang="en-US" sz="1200" b="1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5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Classification:</a:t>
            </a:r>
            <a:br>
              <a:rPr lang="en-US"/>
            </a:br>
            <a:r>
              <a:rPr lang="en-US"/>
              <a:t>Concept Placed in Hierarchy</a:t>
            </a:r>
          </a:p>
        </p:txBody>
      </p:sp>
      <p:grpSp>
        <p:nvGrpSpPr>
          <p:cNvPr id="73731" name="Group 4"/>
          <p:cNvGrpSpPr>
            <a:grpSpLocks/>
          </p:cNvGrpSpPr>
          <p:nvPr/>
        </p:nvGrpSpPr>
        <p:grpSpPr bwMode="auto">
          <a:xfrm>
            <a:off x="2803525" y="2438399"/>
            <a:ext cx="1387475" cy="559225"/>
            <a:chOff x="1682" y="1202"/>
            <a:chExt cx="1106" cy="446"/>
          </a:xfrm>
        </p:grpSpPr>
        <p:sp>
          <p:nvSpPr>
            <p:cNvPr id="73766" name="Oval 5"/>
            <p:cNvSpPr>
              <a:spLocks noChangeArrowheads="1"/>
            </p:cNvSpPr>
            <p:nvPr/>
          </p:nvSpPr>
          <p:spPr bwMode="auto">
            <a:xfrm>
              <a:off x="1682" y="1202"/>
              <a:ext cx="1106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67" name="Rectangle 6"/>
            <p:cNvSpPr>
              <a:spLocks noChangeArrowheads="1"/>
            </p:cNvSpPr>
            <p:nvPr/>
          </p:nvSpPr>
          <p:spPr bwMode="auto">
            <a:xfrm>
              <a:off x="1852" y="1275"/>
              <a:ext cx="7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animal</a:t>
              </a:r>
            </a:p>
          </p:txBody>
        </p:sp>
      </p:grpSp>
      <p:grpSp>
        <p:nvGrpSpPr>
          <p:cNvPr id="73732" name="Group 7"/>
          <p:cNvGrpSpPr>
            <a:grpSpLocks/>
          </p:cNvGrpSpPr>
          <p:nvPr/>
        </p:nvGrpSpPr>
        <p:grpSpPr bwMode="auto">
          <a:xfrm>
            <a:off x="1957388" y="3403600"/>
            <a:ext cx="1389062" cy="559263"/>
            <a:chOff x="1009" y="1972"/>
            <a:chExt cx="1106" cy="445"/>
          </a:xfrm>
        </p:grpSpPr>
        <p:sp>
          <p:nvSpPr>
            <p:cNvPr id="73764" name="Oval 8"/>
            <p:cNvSpPr>
              <a:spLocks noChangeArrowheads="1"/>
            </p:cNvSpPr>
            <p:nvPr/>
          </p:nvSpPr>
          <p:spPr bwMode="auto">
            <a:xfrm>
              <a:off x="1009" y="1972"/>
              <a:ext cx="1106" cy="4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65" name="Rectangle 9"/>
            <p:cNvSpPr>
              <a:spLocks noChangeArrowheads="1"/>
            </p:cNvSpPr>
            <p:nvPr/>
          </p:nvSpPr>
          <p:spPr bwMode="auto">
            <a:xfrm>
              <a:off x="1047" y="2045"/>
              <a:ext cx="1032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mammal</a:t>
              </a:r>
            </a:p>
          </p:txBody>
        </p:sp>
      </p:grpSp>
      <p:grpSp>
        <p:nvGrpSpPr>
          <p:cNvPr id="73733" name="Group 10"/>
          <p:cNvGrpSpPr>
            <a:grpSpLocks/>
          </p:cNvGrpSpPr>
          <p:nvPr/>
        </p:nvGrpSpPr>
        <p:grpSpPr bwMode="auto">
          <a:xfrm>
            <a:off x="1897063" y="4491036"/>
            <a:ext cx="1389062" cy="559225"/>
            <a:chOff x="961" y="2837"/>
            <a:chExt cx="1106" cy="446"/>
          </a:xfrm>
        </p:grpSpPr>
        <p:sp>
          <p:nvSpPr>
            <p:cNvPr id="73762" name="Oval 11"/>
            <p:cNvSpPr>
              <a:spLocks noChangeArrowheads="1"/>
            </p:cNvSpPr>
            <p:nvPr/>
          </p:nvSpPr>
          <p:spPr bwMode="auto">
            <a:xfrm>
              <a:off x="961" y="2837"/>
              <a:ext cx="1106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63" name="Rectangle 12"/>
            <p:cNvSpPr>
              <a:spLocks noChangeArrowheads="1"/>
            </p:cNvSpPr>
            <p:nvPr/>
          </p:nvSpPr>
          <p:spPr bwMode="auto">
            <a:xfrm>
              <a:off x="1130" y="2911"/>
              <a:ext cx="76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dog</a:t>
              </a:r>
            </a:p>
          </p:txBody>
        </p:sp>
      </p:grpSp>
      <p:grpSp>
        <p:nvGrpSpPr>
          <p:cNvPr id="73734" name="Group 13"/>
          <p:cNvGrpSpPr>
            <a:grpSpLocks/>
          </p:cNvGrpSpPr>
          <p:nvPr/>
        </p:nvGrpSpPr>
        <p:grpSpPr bwMode="auto">
          <a:xfrm>
            <a:off x="3935413" y="3403600"/>
            <a:ext cx="1476375" cy="559263"/>
            <a:chOff x="2585" y="1972"/>
            <a:chExt cx="1175" cy="445"/>
          </a:xfrm>
        </p:grpSpPr>
        <p:sp>
          <p:nvSpPr>
            <p:cNvPr id="73760" name="Oval 14"/>
            <p:cNvSpPr>
              <a:spLocks noChangeArrowheads="1"/>
            </p:cNvSpPr>
            <p:nvPr/>
          </p:nvSpPr>
          <p:spPr bwMode="auto">
            <a:xfrm>
              <a:off x="2620" y="1972"/>
              <a:ext cx="1105" cy="4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61" name="Rectangle 15"/>
            <p:cNvSpPr>
              <a:spLocks noChangeArrowheads="1"/>
            </p:cNvSpPr>
            <p:nvPr/>
          </p:nvSpPr>
          <p:spPr bwMode="auto">
            <a:xfrm>
              <a:off x="2585" y="2045"/>
              <a:ext cx="1175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sick animal</a:t>
              </a:r>
            </a:p>
          </p:txBody>
        </p:sp>
      </p:grpSp>
      <p:grpSp>
        <p:nvGrpSpPr>
          <p:cNvPr id="73735" name="Group 16"/>
          <p:cNvGrpSpPr>
            <a:grpSpLocks/>
          </p:cNvGrpSpPr>
          <p:nvPr/>
        </p:nvGrpSpPr>
        <p:grpSpPr bwMode="auto">
          <a:xfrm>
            <a:off x="5942013" y="4491036"/>
            <a:ext cx="1387475" cy="559225"/>
            <a:chOff x="4182" y="2837"/>
            <a:chExt cx="1105" cy="446"/>
          </a:xfrm>
        </p:grpSpPr>
        <p:sp>
          <p:nvSpPr>
            <p:cNvPr id="73758" name="Oval 17"/>
            <p:cNvSpPr>
              <a:spLocks noChangeArrowheads="1"/>
            </p:cNvSpPr>
            <p:nvPr/>
          </p:nvSpPr>
          <p:spPr bwMode="auto">
            <a:xfrm>
              <a:off x="4182" y="2837"/>
              <a:ext cx="1105" cy="44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59" name="Rectangle 18"/>
            <p:cNvSpPr>
              <a:spLocks noChangeArrowheads="1"/>
            </p:cNvSpPr>
            <p:nvPr/>
          </p:nvSpPr>
          <p:spPr bwMode="auto">
            <a:xfrm>
              <a:off x="4352" y="2911"/>
              <a:ext cx="76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rabies</a:t>
              </a:r>
            </a:p>
          </p:txBody>
        </p:sp>
      </p:grpSp>
      <p:grpSp>
        <p:nvGrpSpPr>
          <p:cNvPr id="73736" name="Group 19"/>
          <p:cNvGrpSpPr>
            <a:grpSpLocks/>
          </p:cNvGrpSpPr>
          <p:nvPr/>
        </p:nvGrpSpPr>
        <p:grpSpPr bwMode="auto">
          <a:xfrm>
            <a:off x="5942013" y="3403600"/>
            <a:ext cx="1387475" cy="559263"/>
            <a:chOff x="4182" y="1972"/>
            <a:chExt cx="1105" cy="445"/>
          </a:xfrm>
        </p:grpSpPr>
        <p:sp>
          <p:nvSpPr>
            <p:cNvPr id="73756" name="Oval 20"/>
            <p:cNvSpPr>
              <a:spLocks noChangeArrowheads="1"/>
            </p:cNvSpPr>
            <p:nvPr/>
          </p:nvSpPr>
          <p:spPr bwMode="auto">
            <a:xfrm>
              <a:off x="4182" y="1972"/>
              <a:ext cx="1105" cy="44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57" name="Rectangle 21"/>
            <p:cNvSpPr>
              <a:spLocks noChangeArrowheads="1"/>
            </p:cNvSpPr>
            <p:nvPr/>
          </p:nvSpPr>
          <p:spPr bwMode="auto">
            <a:xfrm>
              <a:off x="4316" y="2045"/>
              <a:ext cx="84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disease</a:t>
              </a:r>
            </a:p>
          </p:txBody>
        </p:sp>
      </p:grpSp>
      <p:sp>
        <p:nvSpPr>
          <p:cNvPr id="73737" name="Line 22"/>
          <p:cNvSpPr>
            <a:spLocks noChangeShapeType="1"/>
          </p:cNvSpPr>
          <p:nvPr/>
        </p:nvSpPr>
        <p:spPr bwMode="auto">
          <a:xfrm flipV="1">
            <a:off x="2682875" y="2921000"/>
            <a:ext cx="422275" cy="4826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38" name="Line 23"/>
          <p:cNvSpPr>
            <a:spLocks noChangeShapeType="1"/>
          </p:cNvSpPr>
          <p:nvPr/>
        </p:nvSpPr>
        <p:spPr bwMode="auto">
          <a:xfrm flipH="1" flipV="1">
            <a:off x="3949700" y="2921000"/>
            <a:ext cx="361950" cy="542925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39" name="Line 24"/>
          <p:cNvSpPr>
            <a:spLocks noChangeShapeType="1"/>
          </p:cNvSpPr>
          <p:nvPr/>
        </p:nvSpPr>
        <p:spPr bwMode="auto">
          <a:xfrm flipV="1">
            <a:off x="2560638" y="3946525"/>
            <a:ext cx="0" cy="54451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40" name="Line 25"/>
          <p:cNvSpPr>
            <a:spLocks noChangeShapeType="1"/>
          </p:cNvSpPr>
          <p:nvPr/>
        </p:nvSpPr>
        <p:spPr bwMode="auto">
          <a:xfrm flipV="1">
            <a:off x="6605588" y="3946525"/>
            <a:ext cx="0" cy="54451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41" name="Line 26"/>
          <p:cNvSpPr>
            <a:spLocks noChangeShapeType="1"/>
          </p:cNvSpPr>
          <p:nvPr/>
        </p:nvSpPr>
        <p:spPr bwMode="auto">
          <a:xfrm>
            <a:off x="5397500" y="3705225"/>
            <a:ext cx="54451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42" name="Rectangle 27"/>
          <p:cNvSpPr>
            <a:spLocks noChangeArrowheads="1"/>
          </p:cNvSpPr>
          <p:nvPr/>
        </p:nvSpPr>
        <p:spPr bwMode="auto">
          <a:xfrm>
            <a:off x="5338763" y="3465513"/>
            <a:ext cx="601662" cy="27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en-US" sz="1200" b="1">
                <a:solidFill>
                  <a:schemeClr val="accent2"/>
                </a:solidFill>
              </a:rPr>
              <a:t>has</a:t>
            </a:r>
            <a:endParaRPr lang="en-US" sz="1200" b="1">
              <a:solidFill>
                <a:schemeClr val="bg2"/>
              </a:solidFill>
            </a:endParaRPr>
          </a:p>
        </p:txBody>
      </p:sp>
      <p:sp>
        <p:nvSpPr>
          <p:cNvPr id="73743" name="Line 28"/>
          <p:cNvSpPr>
            <a:spLocks noChangeShapeType="1"/>
          </p:cNvSpPr>
          <p:nvPr/>
        </p:nvSpPr>
        <p:spPr bwMode="auto">
          <a:xfrm flipV="1">
            <a:off x="2560638" y="5033963"/>
            <a:ext cx="0" cy="4826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44" name="Rectangle 29"/>
          <p:cNvSpPr>
            <a:spLocks noChangeArrowheads="1"/>
          </p:cNvSpPr>
          <p:nvPr/>
        </p:nvSpPr>
        <p:spPr bwMode="auto">
          <a:xfrm>
            <a:off x="4373563" y="4973638"/>
            <a:ext cx="600075" cy="27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en-US" sz="1200" b="1">
                <a:solidFill>
                  <a:schemeClr val="accent2"/>
                </a:solidFill>
              </a:rPr>
              <a:t>has</a:t>
            </a:r>
            <a:endParaRPr lang="en-US" sz="1200" b="1">
              <a:solidFill>
                <a:schemeClr val="bg2"/>
              </a:solidFill>
            </a:endParaRPr>
          </a:p>
        </p:txBody>
      </p:sp>
      <p:grpSp>
        <p:nvGrpSpPr>
          <p:cNvPr id="73745" name="Group 30"/>
          <p:cNvGrpSpPr>
            <a:grpSpLocks/>
          </p:cNvGrpSpPr>
          <p:nvPr/>
        </p:nvGrpSpPr>
        <p:grpSpPr bwMode="auto">
          <a:xfrm>
            <a:off x="1814513" y="5516561"/>
            <a:ext cx="1387475" cy="559225"/>
            <a:chOff x="895" y="3655"/>
            <a:chExt cx="1106" cy="446"/>
          </a:xfrm>
        </p:grpSpPr>
        <p:sp>
          <p:nvSpPr>
            <p:cNvPr id="73754" name="Oval 31"/>
            <p:cNvSpPr>
              <a:spLocks noChangeArrowheads="1"/>
            </p:cNvSpPr>
            <p:nvPr/>
          </p:nvSpPr>
          <p:spPr bwMode="auto">
            <a:xfrm>
              <a:off x="895" y="3655"/>
              <a:ext cx="1106" cy="44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55" name="Rectangle 32"/>
            <p:cNvSpPr>
              <a:spLocks noChangeArrowheads="1"/>
            </p:cNvSpPr>
            <p:nvPr/>
          </p:nvSpPr>
          <p:spPr bwMode="auto">
            <a:xfrm>
              <a:off x="938" y="3728"/>
              <a:ext cx="1020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rabid dog</a:t>
              </a:r>
            </a:p>
          </p:txBody>
        </p:sp>
      </p:grpSp>
      <p:sp>
        <p:nvSpPr>
          <p:cNvPr id="73746" name="Line 33"/>
          <p:cNvSpPr>
            <a:spLocks noChangeShapeType="1"/>
          </p:cNvSpPr>
          <p:nvPr/>
        </p:nvSpPr>
        <p:spPr bwMode="auto">
          <a:xfrm flipV="1">
            <a:off x="3165475" y="4852988"/>
            <a:ext cx="2776538" cy="904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47" name="Line 34"/>
          <p:cNvSpPr>
            <a:spLocks noChangeShapeType="1"/>
          </p:cNvSpPr>
          <p:nvPr/>
        </p:nvSpPr>
        <p:spPr bwMode="auto">
          <a:xfrm flipV="1">
            <a:off x="3044825" y="4792663"/>
            <a:ext cx="844550" cy="84455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grpSp>
        <p:nvGrpSpPr>
          <p:cNvPr id="73748" name="Group 35"/>
          <p:cNvGrpSpPr>
            <a:grpSpLocks/>
          </p:cNvGrpSpPr>
          <p:nvPr/>
        </p:nvGrpSpPr>
        <p:grpSpPr bwMode="auto">
          <a:xfrm>
            <a:off x="3406775" y="4310064"/>
            <a:ext cx="1749425" cy="559064"/>
            <a:chOff x="2163" y="2693"/>
            <a:chExt cx="1394" cy="446"/>
          </a:xfrm>
        </p:grpSpPr>
        <p:sp>
          <p:nvSpPr>
            <p:cNvPr id="73752" name="Oval 36"/>
            <p:cNvSpPr>
              <a:spLocks noChangeArrowheads="1"/>
            </p:cNvSpPr>
            <p:nvPr/>
          </p:nvSpPr>
          <p:spPr bwMode="auto">
            <a:xfrm>
              <a:off x="2163" y="2693"/>
              <a:ext cx="1394" cy="446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tx1"/>
              </a:solidFill>
              <a:round/>
              <a:headEnd/>
              <a:tailEnd/>
            </a:ln>
          </p:spPr>
          <p:txBody>
            <a:bodyPr lIns="90343" tIns="44379" rIns="90343" bIns="44379">
              <a:spAutoFit/>
            </a:bodyPr>
            <a:lstStyle/>
            <a:p>
              <a:endParaRPr lang="en-US" sz="2000" b="1"/>
            </a:p>
          </p:txBody>
        </p:sp>
        <p:sp>
          <p:nvSpPr>
            <p:cNvPr id="73753" name="Rectangle 37"/>
            <p:cNvSpPr>
              <a:spLocks noChangeArrowheads="1"/>
            </p:cNvSpPr>
            <p:nvPr/>
          </p:nvSpPr>
          <p:spPr bwMode="auto">
            <a:xfrm>
              <a:off x="2200" y="2743"/>
              <a:ext cx="130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43" tIns="44379" rIns="90343" bIns="44379">
              <a:spAutoFit/>
            </a:bodyPr>
            <a:lstStyle/>
            <a:p>
              <a:pPr algn="ctr" defTabSz="912813">
                <a:spcBef>
                  <a:spcPct val="50000"/>
                </a:spcBef>
              </a:pPr>
              <a:r>
                <a:rPr lang="en-US" sz="2000" b="1"/>
                <a:t>rabid animal</a:t>
              </a:r>
            </a:p>
          </p:txBody>
        </p:sp>
      </p:grpSp>
      <p:sp>
        <p:nvSpPr>
          <p:cNvPr id="73749" name="Line 38"/>
          <p:cNvSpPr>
            <a:spLocks noChangeShapeType="1"/>
          </p:cNvSpPr>
          <p:nvPr/>
        </p:nvSpPr>
        <p:spPr bwMode="auto">
          <a:xfrm flipV="1">
            <a:off x="4191000" y="3886200"/>
            <a:ext cx="120650" cy="423863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50" name="Line 39"/>
          <p:cNvSpPr>
            <a:spLocks noChangeShapeType="1"/>
          </p:cNvSpPr>
          <p:nvPr/>
        </p:nvSpPr>
        <p:spPr bwMode="auto">
          <a:xfrm>
            <a:off x="5156200" y="4611688"/>
            <a:ext cx="785813" cy="1206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73751" name="Rectangle 40"/>
          <p:cNvSpPr>
            <a:spLocks noChangeArrowheads="1"/>
          </p:cNvSpPr>
          <p:nvPr/>
        </p:nvSpPr>
        <p:spPr bwMode="auto">
          <a:xfrm>
            <a:off x="5097463" y="4370388"/>
            <a:ext cx="600075" cy="27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43" tIns="44379" rIns="90343" bIns="44379"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en-US" sz="1200" b="1">
                <a:solidFill>
                  <a:schemeClr val="accent2"/>
                </a:solidFill>
              </a:rPr>
              <a:t>has</a:t>
            </a:r>
            <a:endParaRPr lang="en-US" sz="12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OWL2 Description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 DL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corresponds to a well-studied </a:t>
            </a:r>
            <a:r>
              <a:rPr lang="en-GB" sz="2400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decidable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description logic SROIQ(D)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Reasoning is 2NExpTime-complete (*)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Implemented reasoners: Fact++, Hermit, Pellet, </a:t>
            </a:r>
            <a:r>
              <a:rPr lang="en-US" sz="2000" dirty="0" err="1">
                <a:latin typeface="Arial" charset="0"/>
                <a:ea typeface="ＭＳ Ｐゴシック" charset="0"/>
                <a:sym typeface="Symbol" charset="0"/>
              </a:rPr>
              <a:t>RacerPro</a:t>
            </a:r>
            <a:r>
              <a:rPr lang="en-US" sz="2000" dirty="0">
                <a:latin typeface="Arial" charset="0"/>
                <a:ea typeface="ＭＳ Ｐゴシック" charset="0"/>
                <a:sym typeface="Symbol" charset="0"/>
              </a:rPr>
              <a:t>  </a:t>
            </a:r>
          </a:p>
          <a:p>
            <a:pPr lvl="1" eaLnBrk="1" hangingPunct="1"/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Lose full compatibility with RDF  </a:t>
            </a:r>
            <a:endParaRPr lang="en-GB" sz="24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lvl="1" eaLnBrk="1" hangingPunct="1"/>
            <a:r>
              <a:rPr lang="en-GB" sz="2000" dirty="0">
                <a:latin typeface="Arial" charset="0"/>
                <a:ea typeface="ＭＳ Ｐゴシック" charset="0"/>
                <a:sym typeface="Symbol" charset="0"/>
              </a:rPr>
              <a:t>Not every RDF document is a legal OWL DL document. </a:t>
            </a:r>
          </a:p>
          <a:p>
            <a:pPr lvl="1" eaLnBrk="1" hangingPunct="1"/>
            <a:r>
              <a:rPr lang="en-GB" sz="2000" dirty="0">
                <a:latin typeface="Arial" charset="0"/>
                <a:ea typeface="ＭＳ Ｐゴシック" charset="0"/>
                <a:sym typeface="Symbol" charset="0"/>
              </a:rPr>
              <a:t>Every legal OWL DL document is a legal RDF document.</a:t>
            </a:r>
          </a:p>
          <a:p>
            <a:pPr lvl="1" eaLnBrk="1" hangingPunct="1"/>
            <a:r>
              <a:rPr lang="en-GB" sz="2000" dirty="0">
                <a:latin typeface="Arial" charset="0"/>
                <a:ea typeface="ＭＳ Ｐゴシック" charset="0"/>
                <a:sym typeface="Symbol" charset="0"/>
              </a:rPr>
              <a:t>(It’s OK, just avoids the messy parts of RDF/S)</a:t>
            </a:r>
            <a:endParaRPr lang="en-US" sz="2000" dirty="0">
              <a:latin typeface="Arial" charset="0"/>
              <a:ea typeface="ＭＳ Ｐゴシック" charset="0"/>
              <a:sym typeface="Symbol" charset="0"/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dirty="0"/>
              <a:t>(*) Yevgeny </a:t>
            </a:r>
            <a:r>
              <a:rPr lang="en-US" sz="2000" dirty="0" err="1"/>
              <a:t>Kazakov</a:t>
            </a:r>
            <a:r>
              <a:rPr lang="en-US" sz="2000" dirty="0"/>
              <a:t>. RIQ and SROIQ are Harder than SHOIQ. KR 2018. </a:t>
            </a:r>
            <a:r>
              <a:rPr lang="en-US" sz="2000" dirty="0">
                <a:hlinkClick r:id="rId2"/>
              </a:rPr>
              <a:t>https://www.cs.ox.ac.uk/files/362/Kazakov_KR08_RIQ_SROIQ.pdf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04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i="1" dirty="0"/>
              <a:t>An ontology is a formal specification of a shared conceptualization  </a:t>
            </a:r>
            <a:r>
              <a:rPr lang="en-US" sz="2800" dirty="0"/>
              <a:t>[Gruber, 1992]</a:t>
            </a:r>
          </a:p>
          <a:p>
            <a:pPr lvl="0"/>
            <a:r>
              <a:rPr lang="en-US" sz="2800" dirty="0"/>
              <a:t>An ontology defines (specifies) the concepts, relationships, and other distinctions that are relevant for modeling a domain.</a:t>
            </a:r>
          </a:p>
          <a:p>
            <a:pPr lvl="0"/>
            <a:r>
              <a:rPr lang="en-US" sz="2800" dirty="0"/>
              <a:t>Represented in a formal language (logic), which provides semantics and inference mechanisms to ensure (facilitate) coherent use.</a:t>
            </a:r>
          </a:p>
        </p:txBody>
      </p:sp>
    </p:spTree>
    <p:extLst>
      <p:ext uri="{BB962C8B-B14F-4D97-AF65-F5344CB8AC3E}">
        <p14:creationId xmlns:p14="http://schemas.microsoft.com/office/powerpoint/2010/main" val="265088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870634"/>
          </a:xfrm>
        </p:spPr>
        <p:txBody>
          <a:bodyPr/>
          <a:lstStyle/>
          <a:p>
            <a:r>
              <a:rPr lang="en-US" dirty="0"/>
              <a:t>OWL2 DL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3623" r="10386" b="12038"/>
          <a:stretch/>
        </p:blipFill>
        <p:spPr bwMode="auto">
          <a:xfrm>
            <a:off x="264902" y="1295400"/>
            <a:ext cx="852362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OWL Classes</a:t>
            </a:r>
            <a:endParaRPr lang="en-US" dirty="0"/>
          </a:p>
        </p:txBody>
      </p:sp>
      <p:sp>
        <p:nvSpPr>
          <p:cNvPr id="1751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Classes are defined using </a:t>
            </a:r>
            <a:r>
              <a:rPr lang="en-US" b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 is a subclass of rdfs:Class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/>
            <a:r>
              <a:rPr lang="en-US" b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owl:Thing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is the most general class, which contains everything  (T)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~ True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/>
            <a:r>
              <a:rPr lang="en-US" b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owl:Nothing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is the empty class  (⊥)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~ False</a:t>
            </a:r>
          </a:p>
          <a:p>
            <a:pPr eaLnBrk="1" hangingPunct="1"/>
            <a:endParaRPr lang="en-US" sz="32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15086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OWL Properties</a:t>
            </a:r>
            <a:endParaRPr lang="en-US" dirty="0"/>
          </a:p>
        </p:txBody>
      </p:sp>
      <p:sp>
        <p:nvSpPr>
          <p:cNvPr id="177158" name="Rectangle 3"/>
          <p:cNvSpPr>
            <a:spLocks noGrp="1" noChangeArrowheads="1"/>
          </p:cNvSpPr>
          <p:nvPr>
            <p:ph idx="1"/>
          </p:nvPr>
        </p:nvSpPr>
        <p:spPr>
          <a:xfrm>
            <a:off x="457198" y="1173654"/>
            <a:ext cx="8686801" cy="52271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2800" b="1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Object properties</a:t>
            </a:r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: relate objects to other objects</a:t>
            </a:r>
          </a:p>
          <a:p>
            <a:pPr lvl="1" eaLnBrk="1" hangingPunct="1"/>
            <a:r>
              <a:rPr lang="en-GB" sz="2400" dirty="0">
                <a:latin typeface="Arial" charset="0"/>
                <a:ea typeface="ＭＳ Ｐゴシック" charset="0"/>
              </a:rPr>
              <a:t>Ex: </a:t>
            </a:r>
            <a:r>
              <a:rPr lang="en-GB" sz="2400" dirty="0" err="1">
                <a:latin typeface="Arial" charset="0"/>
                <a:ea typeface="ＭＳ Ｐゴシック" charset="0"/>
              </a:rPr>
              <a:t>isTaughtBy</a:t>
            </a:r>
            <a:r>
              <a:rPr lang="en-GB" sz="2400" dirty="0">
                <a:latin typeface="Arial" charset="0"/>
                <a:ea typeface="ＭＳ Ｐゴシック" charset="0"/>
              </a:rPr>
              <a:t>, supervises, …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owl:ObjectProperty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rdf:ID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teaches"&gt;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rdfs:domain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="#teacher"/&gt;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rdfs:range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 "#course"/&gt;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    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owl:inverseOf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="#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isTaughtBy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"/&gt;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owl:ObjectProperty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  <a:endParaRPr lang="el-GR" sz="2000" dirty="0"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GB" sz="2000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GB" sz="2800" b="1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Datatype</a:t>
            </a:r>
            <a:r>
              <a:rPr lang="en-GB" sz="2800" b="1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 properties</a:t>
            </a:r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: relate objects to data values (XML Schema </a:t>
            </a:r>
            <a:r>
              <a:rPr lang="en-GB" sz="2800" dirty="0" err="1">
                <a:latin typeface="Arial" charset="0"/>
                <a:ea typeface="ＭＳ Ｐゴシック" charset="0"/>
                <a:cs typeface="ＭＳ Ｐゴシック" charset="0"/>
              </a:rPr>
              <a:t>datatypes</a:t>
            </a:r>
            <a:r>
              <a:rPr lang="en-GB" sz="2800" dirty="0">
                <a:latin typeface="Arial" charset="0"/>
                <a:ea typeface="ＭＳ Ｐゴシック" charset="0"/>
                <a:cs typeface="ＭＳ Ｐゴシック" charset="0"/>
              </a:rPr>
              <a:t>) </a:t>
            </a:r>
          </a:p>
          <a:p>
            <a:pPr lvl="1" eaLnBrk="1" hangingPunct="1"/>
            <a:r>
              <a:rPr lang="en-GB" sz="2400" dirty="0">
                <a:latin typeface="Arial" charset="0"/>
                <a:ea typeface="ＭＳ Ｐゴシック" charset="0"/>
              </a:rPr>
              <a:t>Ex: phone, title, age, …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owl:DatatypeProperty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rdf:ID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="age"&gt;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rdfs:range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               "http://www.w3.org/2001/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XLMSchema#nonNegativeInteger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"/&gt;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owl:DatatypeProperty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43392" y="1955424"/>
            <a:ext cx="325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∃</a:t>
            </a:r>
            <a:r>
              <a:rPr lang="en-US" dirty="0" err="1">
                <a:latin typeface="Arial"/>
                <a:cs typeface="Arial"/>
              </a:rPr>
              <a:t>teaches.T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⊑ Teacher</a:t>
            </a:r>
          </a:p>
          <a:p>
            <a:r>
              <a:rPr lang="en-US" dirty="0">
                <a:latin typeface="Arial"/>
                <a:cs typeface="Arial"/>
              </a:rPr>
              <a:t>T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⊑ ∀</a:t>
            </a:r>
            <a:r>
              <a:rPr lang="en-US" dirty="0" err="1">
                <a:solidFill>
                  <a:prstClr val="black"/>
                </a:solidFill>
                <a:latin typeface="Arial"/>
                <a:cs typeface="Arial"/>
              </a:rPr>
              <a:t>teaches.Course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Ontology Axioms</a:t>
            </a:r>
          </a:p>
        </p:txBody>
      </p:sp>
      <p:pic>
        <p:nvPicPr>
          <p:cNvPr id="5734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3" y="1596326"/>
            <a:ext cx="8421002" cy="229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8" y="4495800"/>
            <a:ext cx="7398021" cy="114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330" y="1928199"/>
            <a:ext cx="656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rdfs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30" y="2311431"/>
            <a:ext cx="63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owl: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330" y="2687790"/>
            <a:ext cx="656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rdfs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30" y="3087900"/>
            <a:ext cx="63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owl: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330" y="3440355"/>
            <a:ext cx="63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owl: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093" y="4826281"/>
            <a:ext cx="5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rdf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944511" y="5536578"/>
            <a:ext cx="20333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+mn-lt"/>
                <a:ea typeface="ＭＳ Ｐゴシック" charset="0"/>
                <a:cs typeface="ＭＳ Ｐゴシック" charset="0"/>
              </a:rPr>
              <a:t>owl:ObjectProperty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dirty="0" err="1">
                <a:solidFill>
                  <a:prstClr val="black"/>
                </a:solidFill>
                <a:latin typeface="Calibri"/>
                <a:ea typeface="ＭＳ Ｐゴシック" charset="0"/>
                <a:cs typeface="ＭＳ Ｐゴシック" charset="0"/>
              </a:rPr>
              <a:t>owl:DatatypeProperty</a:t>
            </a:r>
            <a:r>
              <a:rPr lang="en-US" sz="1600" dirty="0">
                <a:solidFill>
                  <a:prstClr val="black"/>
                </a:solidFill>
                <a:latin typeface="Calibri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>
                <a:latin typeface="+mn-lt"/>
                <a:ea typeface="ＭＳ Ｐゴシック" charset="0"/>
                <a:cs typeface="ＭＳ Ｐゴシック" charset="0"/>
              </a:rPr>
              <a:t> 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732603"/>
          </a:xfrm>
        </p:spPr>
        <p:txBody>
          <a:bodyPr/>
          <a:lstStyle/>
          <a:p>
            <a:r>
              <a:rPr lang="en-US" dirty="0"/>
              <a:t>Class Definitions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191172"/>
            <a:ext cx="8228641" cy="5209628"/>
          </a:xfrm>
        </p:spPr>
        <p:txBody>
          <a:bodyPr/>
          <a:lstStyle/>
          <a:p>
            <a:r>
              <a:rPr lang="en-US" sz="2400" dirty="0"/>
              <a:t>In description logics and OWL, classes can be:</a:t>
            </a:r>
          </a:p>
          <a:p>
            <a:pPr lvl="1"/>
            <a:r>
              <a:rPr lang="en-US" sz="2000" dirty="0"/>
              <a:t>Primitive: just a name for a set of objects </a:t>
            </a:r>
          </a:p>
          <a:p>
            <a:pPr lvl="1"/>
            <a:r>
              <a:rPr lang="en-US" sz="2000" dirty="0"/>
              <a:t>Defined: logical formula using class constructors</a:t>
            </a:r>
          </a:p>
          <a:p>
            <a:r>
              <a:rPr lang="en-US" sz="2400" dirty="0"/>
              <a:t>Concept/Role constructors:</a:t>
            </a:r>
          </a:p>
          <a:p>
            <a:pPr lvl="1"/>
            <a:r>
              <a:rPr lang="en-US" sz="2000" dirty="0"/>
              <a:t>Capture basic representational features</a:t>
            </a:r>
          </a:p>
          <a:p>
            <a:pPr lvl="2"/>
            <a:r>
              <a:rPr lang="en-US" sz="1800" dirty="0"/>
              <a:t>30 year history of knowledge representation</a:t>
            </a:r>
          </a:p>
          <a:p>
            <a:pPr lvl="1"/>
            <a:r>
              <a:rPr lang="en-US" sz="2000" dirty="0"/>
              <a:t>Chosen so that inference (e.g., </a:t>
            </a:r>
            <a:r>
              <a:rPr lang="en-US" sz="2000" dirty="0" err="1"/>
              <a:t>satisfiability</a:t>
            </a:r>
            <a:r>
              <a:rPr lang="en-US" sz="2000" dirty="0"/>
              <a:t>/</a:t>
            </a:r>
            <a:r>
              <a:rPr lang="en-US" sz="2000" dirty="0" err="1"/>
              <a:t>subsumption</a:t>
            </a:r>
            <a:r>
              <a:rPr lang="en-US" sz="2000" dirty="0"/>
              <a:t>) is decidable </a:t>
            </a:r>
            <a:br>
              <a:rPr lang="en-US" sz="2000" dirty="0"/>
            </a:br>
            <a:r>
              <a:rPr lang="en-US" sz="2000" dirty="0"/>
              <a:t>and, if possible, of low complexity</a:t>
            </a:r>
          </a:p>
          <a:p>
            <a:r>
              <a:rPr lang="en-US" sz="2800" dirty="0"/>
              <a:t>Two main types of class constructors:</a:t>
            </a:r>
          </a:p>
          <a:p>
            <a:pPr lvl="1"/>
            <a:r>
              <a:rPr lang="en-US" sz="2400" dirty="0"/>
              <a:t>Restrictions on properties</a:t>
            </a:r>
          </a:p>
          <a:p>
            <a:pPr lvl="1"/>
            <a:r>
              <a:rPr lang="en-US" sz="2400" dirty="0"/>
              <a:t>Logical Boolean operators: and, or, not (complement)</a:t>
            </a:r>
          </a:p>
          <a:p>
            <a:r>
              <a:rPr lang="en-US" sz="2400" dirty="0"/>
              <a:t>Many description logics, depending on choice of concept/role constructors</a:t>
            </a:r>
          </a:p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igur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6" y="1472426"/>
            <a:ext cx="8661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Class/Concept Constructors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199" y="5115342"/>
            <a:ext cx="8228641" cy="1285457"/>
          </a:xfrm>
        </p:spPr>
        <p:txBody>
          <a:bodyPr/>
          <a:lstStyle/>
          <a:p>
            <a:r>
              <a:rPr lang="en-GB" sz="2400" dirty="0"/>
              <a:t>C is a concept (class); P is a role (property); </a:t>
            </a:r>
          </a:p>
          <a:p>
            <a:r>
              <a:rPr lang="en-GB" sz="2400" dirty="0"/>
              <a:t>x, y  are variables ranging over individuals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OWL2 is essentially the </a:t>
            </a:r>
            <a:br>
              <a:rPr lang="en-US" sz="4400" dirty="0"/>
            </a:br>
            <a:r>
              <a:rPr lang="en-US" sz="4400" dirty="0"/>
              <a:t>Description Logic </a:t>
            </a:r>
            <a:r>
              <a:rPr lang="en-US" sz="4400" i="1" dirty="0"/>
              <a:t>SROIQ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60758"/>
            <a:ext cx="8228641" cy="464004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 ::= U | N</a:t>
            </a:r>
            <a:r>
              <a:rPr lang="en-US" baseline="-25000" dirty="0"/>
              <a:t>R |</a:t>
            </a:r>
            <a:r>
              <a:rPr lang="en-US" dirty="0"/>
              <a:t>| N </a:t>
            </a:r>
            <a:r>
              <a:rPr lang="en-US" baseline="-25000" dirty="0"/>
              <a:t>R-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682"/>
          <a:stretch/>
        </p:blipFill>
        <p:spPr>
          <a:xfrm>
            <a:off x="410453" y="2368175"/>
            <a:ext cx="6948174" cy="914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6801"/>
          <a:stretch/>
        </p:blipFill>
        <p:spPr>
          <a:xfrm>
            <a:off x="1327439" y="3111549"/>
            <a:ext cx="7810807" cy="914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780"/>
          <a:stretch/>
        </p:blipFill>
        <p:spPr>
          <a:xfrm>
            <a:off x="202566" y="4175661"/>
            <a:ext cx="8889811" cy="18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7" name="AutoShap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541241"/>
          </a:xfrm>
        </p:spPr>
        <p:txBody>
          <a:bodyPr anchor="b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OWL Property Restrictions</a:t>
            </a:r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278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977515"/>
            <a:ext cx="8228641" cy="54232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</a:rPr>
              <a:t>In OWL we can define a class by restricting the way it participates in a property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 (restriction) class is achieved through an </a:t>
            </a:r>
            <a:r>
              <a:rPr lang="en-US" sz="2400" b="1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element, </a:t>
            </a: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</a:rPr>
              <a:t>which contains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b="1" dirty="0" err="1">
                <a:latin typeface="Arial" charset="0"/>
                <a:ea typeface="ＭＳ Ｐゴシック" charset="0"/>
              </a:rPr>
              <a:t>owl:onProperty</a:t>
            </a:r>
            <a:r>
              <a:rPr lang="en-GB" sz="2000" dirty="0">
                <a:latin typeface="Arial" charset="0"/>
                <a:ea typeface="ＭＳ Ｐゴシック" charset="0"/>
              </a:rPr>
              <a:t> element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>
                <a:latin typeface="Arial" charset="0"/>
                <a:ea typeface="ＭＳ Ｐゴシック" charset="0"/>
              </a:rPr>
              <a:t>one or more restriction declarations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Arial" charset="0"/>
                <a:ea typeface="ＭＳ Ｐゴシック" charset="0"/>
                <a:cs typeface="ＭＳ Ｐゴシック" charset="0"/>
              </a:rPr>
              <a:t>Value Restrictions: restrictions on the kinds of values a property may take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b="1" dirty="0" err="1">
                <a:latin typeface="Arial" charset="0"/>
                <a:ea typeface="ＭＳ Ｐゴシック" charset="0"/>
              </a:rPr>
              <a:t>owl:someValuesFrom</a:t>
            </a:r>
            <a:endParaRPr lang="en-GB" sz="2000" dirty="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2000" b="1" dirty="0" err="1">
                <a:latin typeface="Arial" charset="0"/>
                <a:ea typeface="ＭＳ Ｐゴシック" charset="0"/>
              </a:rPr>
              <a:t>owl:allValuesFrom</a:t>
            </a:r>
            <a:endParaRPr lang="en-GB" sz="2000" dirty="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2000" b="1" dirty="0" err="1">
                <a:latin typeface="Arial" charset="0"/>
                <a:ea typeface="ＭＳ Ｐゴシック" charset="0"/>
              </a:rPr>
              <a:t>owl:hasValue</a:t>
            </a:r>
            <a:endParaRPr lang="en-GB" sz="20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Cardinality Restrictions: restrictions on the number of individuals participating in the relation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000" b="1" dirty="0">
                <a:latin typeface="Arial" charset="0"/>
                <a:ea typeface="ＭＳ Ｐゴシック" charset="0"/>
              </a:rPr>
              <a:t>owl:minCardinality</a:t>
            </a:r>
            <a:r>
              <a:rPr lang="en-US" sz="2000" b="1" dirty="0">
                <a:latin typeface="Arial" charset="0"/>
                <a:ea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</a:rPr>
              <a:t>(at least)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000" b="1" dirty="0">
                <a:latin typeface="Arial" charset="0"/>
                <a:ea typeface="ＭＳ Ｐゴシック" charset="0"/>
              </a:rPr>
              <a:t>owl:maxCardinality</a:t>
            </a:r>
            <a:r>
              <a:rPr lang="en-US" sz="2000" b="1" dirty="0">
                <a:latin typeface="Arial" charset="0"/>
                <a:ea typeface="ＭＳ Ｐゴシック" charset="0"/>
              </a:rPr>
              <a:t>  </a:t>
            </a:r>
            <a:r>
              <a:rPr lang="en-US" sz="2000" dirty="0">
                <a:latin typeface="Arial" charset="0"/>
                <a:ea typeface="ＭＳ Ｐゴシック" charset="0"/>
              </a:rPr>
              <a:t>(at most)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000" b="1" dirty="0">
                <a:latin typeface="Arial" charset="0"/>
                <a:ea typeface="ＭＳ Ｐゴシック" charset="0"/>
              </a:rPr>
              <a:t>owl:cardinality</a:t>
            </a:r>
            <a:r>
              <a:rPr lang="en-US" sz="2000" b="1" dirty="0">
                <a:latin typeface="Arial" charset="0"/>
                <a:ea typeface="ＭＳ Ｐゴシック" charset="0"/>
              </a:rPr>
              <a:t>  </a:t>
            </a:r>
            <a:r>
              <a:rPr lang="en-US" sz="2000" dirty="0">
                <a:latin typeface="Arial" charset="0"/>
                <a:ea typeface="ＭＳ Ｐゴシック" charset="0"/>
              </a:rPr>
              <a:t>(exactly)</a:t>
            </a:r>
            <a:endParaRPr lang="el-GR" sz="20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l-GR" sz="2400" dirty="0">
              <a:solidFill>
                <a:schemeClr val="accent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278" r="19038"/>
          <a:stretch/>
        </p:blipFill>
        <p:spPr>
          <a:xfrm>
            <a:off x="5808772" y="5647873"/>
            <a:ext cx="2743200" cy="914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801" r="38524"/>
          <a:stretch/>
        </p:blipFill>
        <p:spPr>
          <a:xfrm>
            <a:off x="5808772" y="3783043"/>
            <a:ext cx="2154612" cy="9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5 - Θέση αριθμού διαφάνειας"/>
          <p:cNvSpPr txBox="1">
            <a:spLocks noGrp="1"/>
          </p:cNvSpPr>
          <p:nvPr/>
        </p:nvSpPr>
        <p:spPr bwMode="auto">
          <a:xfrm>
            <a:off x="0" y="6165850"/>
            <a:ext cx="827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8613C3-14F4-AC4C-AEC2-57228B80B04B}" type="slidenum">
              <a:rPr lang="el-GR" sz="2800">
                <a:solidFill>
                  <a:schemeClr val="bg1"/>
                </a:solidFill>
              </a:rPr>
              <a:pPr eaLnBrk="1" hangingPunct="1"/>
              <a:t>38</a:t>
            </a:fld>
            <a:endParaRPr lang="el-GR" sz="2800">
              <a:solidFill>
                <a:schemeClr val="bg1"/>
              </a:solidFill>
            </a:endParaRPr>
          </a:p>
        </p:txBody>
      </p:sp>
      <p:sp>
        <p:nvSpPr>
          <p:cNvPr id="187397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owl:someValuesFrom</a:t>
            </a:r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73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Qualified existential restriction: 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∃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teaches.Course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 set of individuals that teach some (at least 1) course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Ex: Teacher ⊑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∃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teaches.Course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rdf:about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=”#Teacher"&gt;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   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owl:onProperty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="#teaches"/&gt;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owl:someValuesFrom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</a:t>
            </a:r>
            <a:r>
              <a:rPr lang="ja-JP" alt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#Course"/&gt;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   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  <a:endParaRPr lang="el-GR" sz="20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9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owl:allValuesFrom</a:t>
            </a:r>
            <a:endParaRPr lang="el-GR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53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876300">
              <a:buNone/>
            </a:pPr>
            <a:r>
              <a:rPr lang="en-US" sz="2400" dirty="0">
                <a:latin typeface="Arial"/>
                <a:ea typeface="ＭＳ Ｐゴシック" charset="0"/>
                <a:cs typeface="Arial"/>
              </a:rPr>
              <a:t>Qualified universal restriction: </a:t>
            </a:r>
            <a:r>
              <a:rPr lang="en-US" sz="2800" dirty="0">
                <a:latin typeface="Arial"/>
                <a:cs typeface="Arial"/>
              </a:rPr>
              <a:t>∀</a:t>
            </a:r>
            <a:r>
              <a:rPr lang="en-US" sz="2400" dirty="0" err="1">
                <a:latin typeface="Arial"/>
                <a:cs typeface="Arial"/>
              </a:rPr>
              <a:t>isTaughtBy.Professor</a:t>
            </a:r>
            <a:endParaRPr lang="en-US" sz="2400" dirty="0">
              <a:latin typeface="Arial"/>
              <a:cs typeface="Arial"/>
            </a:endParaRPr>
          </a:p>
          <a:p>
            <a:pPr defTabSz="876300">
              <a:buNone/>
            </a:pPr>
            <a:r>
              <a:rPr lang="en-US" sz="2400" dirty="0">
                <a:latin typeface="Arial"/>
                <a:ea typeface="ＭＳ Ｐゴシック" charset="0"/>
                <a:cs typeface="Arial"/>
              </a:rPr>
              <a:t>The set of things that are taught only by professors</a:t>
            </a:r>
          </a:p>
          <a:p>
            <a:pPr defTabSz="876300">
              <a:buNone/>
            </a:pPr>
            <a:endParaRPr lang="en-US" sz="1400" dirty="0">
              <a:latin typeface="Arial"/>
              <a:cs typeface="Arial"/>
            </a:endParaRPr>
          </a:p>
          <a:p>
            <a:pPr defTabSz="876300">
              <a:buNone/>
            </a:pPr>
            <a:r>
              <a:rPr lang="en-US" sz="2400" dirty="0">
                <a:latin typeface="Arial"/>
                <a:cs typeface="Arial"/>
              </a:rPr>
              <a:t>Ex: </a:t>
            </a:r>
            <a:r>
              <a:rPr lang="en-US" sz="2400" dirty="0" err="1">
                <a:latin typeface="Arial"/>
                <a:cs typeface="Arial"/>
              </a:rPr>
              <a:t>UniversityCourse</a:t>
            </a:r>
            <a:r>
              <a:rPr lang="en-US" sz="2400" dirty="0">
                <a:latin typeface="Arial"/>
                <a:cs typeface="Arial"/>
              </a:rPr>
              <a:t> ⊑ </a:t>
            </a:r>
            <a:r>
              <a:rPr lang="en-US" sz="2800" dirty="0">
                <a:latin typeface="Arial"/>
                <a:cs typeface="Arial"/>
              </a:rPr>
              <a:t>∀</a:t>
            </a:r>
            <a:r>
              <a:rPr lang="en-US" sz="2400" dirty="0" err="1">
                <a:latin typeface="Arial"/>
                <a:cs typeface="Arial"/>
              </a:rPr>
              <a:t>isTaughtBy.Professor</a:t>
            </a:r>
            <a:endParaRPr lang="en-US" sz="2400" dirty="0">
              <a:latin typeface="Arial"/>
              <a:cs typeface="Arial"/>
            </a:endParaRPr>
          </a:p>
          <a:p>
            <a:pPr defTabSz="876300" eaLnBrk="1" hangingPunct="1">
              <a:buFontTx/>
              <a:buNone/>
            </a:pPr>
            <a:endParaRPr lang="en-US" sz="1600" dirty="0">
              <a:latin typeface="Arial"/>
              <a:ea typeface="ＭＳ Ｐゴシック" charset="0"/>
              <a:cs typeface="Arial"/>
            </a:endParaRP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&lt;</a:t>
            </a:r>
            <a:r>
              <a:rPr lang="en-US" sz="2000" dirty="0" err="1">
                <a:ea typeface="ＭＳ Ｐゴシック" charset="0"/>
                <a:cs typeface="Arial"/>
              </a:rPr>
              <a:t>owl:Class</a:t>
            </a:r>
            <a:r>
              <a:rPr lang="en-US" sz="2000" dirty="0">
                <a:ea typeface="ＭＳ Ｐゴシック" charset="0"/>
                <a:cs typeface="Arial"/>
              </a:rPr>
              <a:t> </a:t>
            </a:r>
            <a:r>
              <a:rPr lang="en-US" sz="2000" dirty="0" err="1">
                <a:ea typeface="ＭＳ Ｐゴシック" charset="0"/>
                <a:cs typeface="Arial"/>
              </a:rPr>
              <a:t>rdf:about</a:t>
            </a:r>
            <a:r>
              <a:rPr lang="en-US" sz="2000" dirty="0">
                <a:ea typeface="ＭＳ Ｐゴシック" charset="0"/>
                <a:cs typeface="Arial"/>
              </a:rPr>
              <a:t>="#</a:t>
            </a:r>
            <a:r>
              <a:rPr lang="en-US" sz="2000" dirty="0" err="1">
                <a:ea typeface="ＭＳ Ｐゴシック" charset="0"/>
                <a:cs typeface="Arial"/>
              </a:rPr>
              <a:t>UniversityCourse</a:t>
            </a:r>
            <a:r>
              <a:rPr lang="en-US" sz="2000" dirty="0">
                <a:ea typeface="ＭＳ Ｐゴシック" charset="0"/>
                <a:cs typeface="Arial"/>
              </a:rPr>
              <a:t>"&gt;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	&lt;</a:t>
            </a:r>
            <a:r>
              <a:rPr lang="en-US" sz="2000" dirty="0" err="1">
                <a:ea typeface="ＭＳ Ｐゴシック" charset="0"/>
                <a:cs typeface="Arial"/>
              </a:rPr>
              <a:t>rdfs:subClassOf</a:t>
            </a:r>
            <a:r>
              <a:rPr lang="en-US" sz="2000" dirty="0">
                <a:ea typeface="ＭＳ Ｐゴシック" charset="0"/>
                <a:cs typeface="Arial"/>
              </a:rPr>
              <a:t>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	   &lt;</a:t>
            </a:r>
            <a:r>
              <a:rPr lang="en-US" sz="2000" dirty="0" err="1">
                <a:ea typeface="ＭＳ Ｐゴシック" charset="0"/>
                <a:cs typeface="Arial"/>
              </a:rPr>
              <a:t>owl:Restriction</a:t>
            </a:r>
            <a:r>
              <a:rPr lang="en-US" sz="2000" dirty="0">
                <a:ea typeface="ＭＳ Ｐゴシック" charset="0"/>
                <a:cs typeface="Arial"/>
              </a:rPr>
              <a:t>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		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Arial"/>
              </a:rPr>
              <a:t>owl:onProperty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Arial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="#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Arial"/>
              </a:rPr>
              <a:t>isTaughtBy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"/&gt;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		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Arial"/>
              </a:rPr>
              <a:t>owl:allValuesFrom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Arial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Arial"/>
              </a:rPr>
              <a:t>="#Professor"/&gt;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	  &lt;/</a:t>
            </a:r>
            <a:r>
              <a:rPr lang="en-US" sz="2000" dirty="0" err="1">
                <a:ea typeface="ＭＳ Ｐゴシック" charset="0"/>
                <a:cs typeface="Arial"/>
              </a:rPr>
              <a:t>owl:Restriction</a:t>
            </a:r>
            <a:r>
              <a:rPr lang="en-US" sz="2000" dirty="0">
                <a:ea typeface="ＭＳ Ｐゴシック" charset="0"/>
                <a:cs typeface="Arial"/>
              </a:rPr>
              <a:t>&gt;</a:t>
            </a:r>
          </a:p>
          <a:p>
            <a:pPr defTabSz="876300" eaLnBrk="1" hangingPunct="1">
              <a:buFontTx/>
              <a:buNone/>
            </a:pPr>
            <a:r>
              <a:rPr lang="en-US" sz="2000" dirty="0">
                <a:ea typeface="ＭＳ Ｐゴシック" charset="0"/>
                <a:cs typeface="Arial"/>
              </a:rPr>
              <a:t>	&lt;/</a:t>
            </a:r>
            <a:r>
              <a:rPr lang="en-US" sz="2000" dirty="0" err="1">
                <a:ea typeface="ＭＳ Ｐゴシック" charset="0"/>
                <a:cs typeface="Arial"/>
              </a:rPr>
              <a:t>rdfs:subClassOf</a:t>
            </a:r>
            <a:r>
              <a:rPr lang="en-US" sz="2000" dirty="0">
                <a:ea typeface="ＭＳ Ｐゴシック" charset="0"/>
                <a:cs typeface="Arial"/>
              </a:rPr>
              <a:t>&gt;</a:t>
            </a:r>
            <a:endParaRPr lang="el-GR" sz="2000" dirty="0">
              <a:ea typeface="ＭＳ Ｐゴシック" charset="0"/>
              <a:cs typeface="Arial"/>
            </a:endParaRPr>
          </a:p>
          <a:p>
            <a:pPr defTabSz="876300" eaLnBrk="1" hangingPunct="1">
              <a:buFontTx/>
              <a:buNone/>
            </a:pPr>
            <a:r>
              <a:rPr lang="el-GR" sz="2000" dirty="0">
                <a:ea typeface="ＭＳ Ｐゴシック" charset="0"/>
                <a:cs typeface="Arial"/>
              </a:rPr>
              <a:t>&lt;/owl:Class&gt; </a:t>
            </a:r>
            <a:endParaRPr lang="en-US" sz="2000" dirty="0">
              <a:ea typeface="ＭＳ Ｐゴシック" charset="0"/>
              <a:cs typeface="Arial"/>
            </a:endParaRPr>
          </a:p>
          <a:p>
            <a:pPr defTabSz="876300" eaLnBrk="1" hangingPunct="1">
              <a:buFontTx/>
              <a:buNone/>
            </a:pPr>
            <a:endParaRPr lang="en-US" sz="2000" dirty="0">
              <a:ea typeface="ＭＳ Ｐゴシック" charset="0"/>
              <a:cs typeface="Arial"/>
            </a:endParaRPr>
          </a:p>
          <a:p>
            <a:pPr defTabSz="876300" eaLnBrk="1" hangingPunct="1">
              <a:buFontTx/>
              <a:buNone/>
            </a:pPr>
            <a:endParaRPr lang="el-GR" sz="2400" dirty="0">
              <a:latin typeface="Arial"/>
              <a:ea typeface="ＭＳ Ｐゴシック" charset="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RDF Schema (RDFS)</a:t>
            </a:r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RDF is a universal language that lets users describe resources in their own vocabularies </a:t>
            </a:r>
            <a:endParaRPr lang="en-GB" sz="2800" dirty="0"/>
          </a:p>
          <a:p>
            <a:pPr lvl="1"/>
            <a:r>
              <a:rPr lang="en-GB" sz="2400" dirty="0"/>
              <a:t>However, RDF does not assume, nor does it define semantics of any particular application domain</a:t>
            </a:r>
          </a:p>
          <a:p>
            <a:r>
              <a:rPr lang="en-GB" sz="2800" dirty="0"/>
              <a:t>RDF Schema can define semantics of the data using:</a:t>
            </a:r>
            <a:endParaRPr lang="en-US" sz="2800" dirty="0"/>
          </a:p>
          <a:p>
            <a:pPr lvl="1"/>
            <a:r>
              <a:rPr lang="en-GB" sz="2400" dirty="0"/>
              <a:t>Classes and Properties</a:t>
            </a:r>
          </a:p>
          <a:p>
            <a:pPr lvl="1"/>
            <a:r>
              <a:rPr lang="en-GB" sz="2400" dirty="0"/>
              <a:t>Class Hierarchies and Inheritance</a:t>
            </a:r>
          </a:p>
          <a:p>
            <a:pPr lvl="1"/>
            <a:r>
              <a:rPr lang="en-GB" sz="2400" dirty="0"/>
              <a:t>Property Hierarchies</a:t>
            </a:r>
            <a:endParaRPr lang="el-GR" sz="2400" dirty="0"/>
          </a:p>
          <a:p>
            <a:pPr lvl="1"/>
            <a:r>
              <a:rPr lang="en-GB" sz="2400" dirty="0"/>
              <a:t>Property Domain and Ranges</a:t>
            </a:r>
          </a:p>
          <a:p>
            <a:r>
              <a:rPr lang="en-US" sz="2800" dirty="0"/>
              <a:t>RDF Schema: W3C recommendation, Feb 2004</a:t>
            </a:r>
          </a:p>
          <a:p>
            <a:pPr lvl="1"/>
            <a:r>
              <a:rPr lang="en-US" sz="2400" dirty="0">
                <a:hlinkClick r:id="rId2"/>
              </a:rPr>
              <a:t>http://www.w3.org/RDF/</a:t>
            </a:r>
            <a:r>
              <a:rPr lang="en-US" sz="2400" dirty="0"/>
              <a:t> </a:t>
            </a:r>
            <a:endParaRPr lang="en-GB" sz="2400" dirty="0"/>
          </a:p>
          <a:p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5 - Θέση αριθμού διαφάνειας"/>
          <p:cNvSpPr txBox="1">
            <a:spLocks noGrp="1"/>
          </p:cNvSpPr>
          <p:nvPr/>
        </p:nvSpPr>
        <p:spPr bwMode="auto">
          <a:xfrm>
            <a:off x="0" y="6165850"/>
            <a:ext cx="827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82B7BD-772A-BC4A-AA2D-664A6A1F5ECE}" type="slidenum">
              <a:rPr lang="el-GR" sz="2800">
                <a:solidFill>
                  <a:schemeClr val="bg1"/>
                </a:solidFill>
              </a:rPr>
              <a:pPr eaLnBrk="1" hangingPunct="1"/>
              <a:t>40</a:t>
            </a:fld>
            <a:endParaRPr lang="el-GR" sz="2800">
              <a:solidFill>
                <a:schemeClr val="bg1"/>
              </a:solidFill>
            </a:endParaRPr>
          </a:p>
        </p:txBody>
      </p:sp>
      <p:sp>
        <p:nvSpPr>
          <p:cNvPr id="186373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Nominals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owl:hasValue</a:t>
            </a:r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3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609600" eaLnBrk="1" hangingPunct="1"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Nominal = concept that has only one instance</a:t>
            </a:r>
          </a:p>
          <a:p>
            <a:pPr defTabSz="609600"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Ex: {Germany} is the concept containing only the individual Germany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Ex: German ⊑ ∃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bornIn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.{Germany}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 German is an individual born in Germany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rdf:about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=”#German"&gt;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	&lt;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		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owl:onProperty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="#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bornIn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"/&gt;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	&lt;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owl:hasValue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 "#Germany"/&gt;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		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		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</a:p>
          <a:p>
            <a:pPr defTabSz="6096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&gt;</a:t>
            </a:r>
            <a:endParaRPr lang="el-GR" sz="20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Arial" charset="0"/>
                <a:ea typeface="ＭＳ Ｐゴシック" charset="0"/>
                <a:cs typeface="ＭＳ Ｐゴシック" charset="0"/>
              </a:rPr>
              <a:t>Nominals</a:t>
            </a: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Enumerated classes with </a:t>
            </a:r>
            <a:r>
              <a:rPr lang="el-GR" sz="4000" dirty="0">
                <a:latin typeface="Arial" charset="0"/>
                <a:ea typeface="ＭＳ Ｐゴシック" charset="0"/>
                <a:cs typeface="ＭＳ Ｐゴシック" charset="0"/>
              </a:rPr>
              <a:t>owl:oneOf </a:t>
            </a:r>
            <a:endParaRPr lang="en-US" sz="4000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DaysOfTheWeek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≡ {Monday} ⨆ … ⨆ {Sunday}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rdf:ID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=“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DaysOfTheWeek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"&gt;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owl:oneOf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rdf:parseType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="Collection"&gt;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="#Monday"/&gt;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="#Tuesday"/&gt;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="#Wednesday"/&gt;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="#Thursday"/&gt;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="#Friday"/&gt;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="#Saturday"/&gt;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owl:Thing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="#Sunday"/&gt;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	&lt;/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owl:oneOf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2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  <a:endParaRPr lang="el-GR" sz="2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5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Cardinality Restrictions</a:t>
            </a:r>
            <a:r>
              <a:rPr lang="el-GR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(1)</a:t>
            </a:r>
            <a:endParaRPr lang="el-GR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9446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404765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Unqualified Cardinality constructor: individuals that have some number of values for a role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Ex:    ⩾ 1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hasChild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The set of individuals that have at least one child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Ex: Parent  ⊑  ⩾ 1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hasChild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Parents are individuals with at least one child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rdf:about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=”#Parent"&gt;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   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&lt;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owl:onProperty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="#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hasChild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"/&gt;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&lt;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owl:minCardinality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rdf:datatype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="&amp;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xsd;nonNegativeInteger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"&gt; 		      </a:t>
            </a:r>
            <a:r>
              <a:rPr lang="en-US" sz="18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&lt;/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owl:minCardinality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8837" y="6260329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Note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:  ⩾ 1 r  implies  ∃r 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5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Cardinality Restrictions (2)</a:t>
            </a:r>
            <a:r>
              <a:rPr lang="el-GR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894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Qualified Cardinality constructor: individuals that have some number of values </a:t>
            </a:r>
            <a:r>
              <a:rPr lang="en-US" sz="2000" i="1" dirty="0">
                <a:latin typeface="Arial" charset="0"/>
                <a:ea typeface="ＭＳ Ｐゴシック" charset="0"/>
                <a:cs typeface="ＭＳ Ｐゴシック" charset="0"/>
              </a:rPr>
              <a:t>of a given type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for a role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Ex:   ⩾ 1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hasChild.Smart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The set of individuals that have at least one child that is smart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Ex: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HappyParent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 ⊑  ⩾ 1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hasChild.Smart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Happy parents are individuals with at least one child that is smart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rdf:about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=”#Parent"&gt;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&lt;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   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&lt;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owl:onProperty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="#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hasChild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"/&gt;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 &lt;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owl:minQualifiedCardinality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rdf:datatype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="&amp;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xsd;nonNegativeInteger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"&gt;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     </a:t>
            </a:r>
            <a:r>
              <a:rPr lang="en-US" sz="1800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		 &lt;/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owl:minQualifiedCardinality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         &lt;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owl:onClass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rdf:resource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=“</a:t>
            </a:r>
            <a:r>
              <a:rPr lang="en-US" sz="18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#Smart</a:t>
            </a:r>
            <a:r>
              <a:rPr lang="en-US" sz="1800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”/&gt;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   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	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&lt;/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owl:Class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l-GR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1143000"/>
          </a:xfrm>
        </p:spPr>
        <p:txBody>
          <a:bodyPr/>
          <a:lstStyle/>
          <a:p>
            <a:r>
              <a:rPr lang="en-US"/>
              <a:t>Local reflexivity: 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8641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>
                <a:latin typeface="Arial"/>
                <a:cs typeface="Arial"/>
              </a:rPr>
              <a:t>Individuals related to themselves through a role</a:t>
            </a:r>
          </a:p>
          <a:p>
            <a:pPr marL="114300" indent="0">
              <a:buNone/>
            </a:pPr>
            <a:r>
              <a:rPr lang="en-US" sz="2800" dirty="0">
                <a:latin typeface="Arial"/>
                <a:cs typeface="Arial"/>
              </a:rPr>
              <a:t>∃</a:t>
            </a:r>
            <a:r>
              <a:rPr lang="en-US" sz="2400" dirty="0" err="1">
                <a:latin typeface="Arial"/>
                <a:cs typeface="Arial"/>
              </a:rPr>
              <a:t>R.Self</a:t>
            </a:r>
            <a:r>
              <a:rPr lang="en-US" sz="2400" dirty="0">
                <a:latin typeface="Arial"/>
                <a:cs typeface="Arial"/>
              </a:rPr>
              <a:t>            {x | ⟨x, x⟩ ∈ R</a:t>
            </a:r>
            <a:r>
              <a:rPr lang="en-US" sz="2400" i="1" baseline="30000" dirty="0">
                <a:latin typeface="Symbol" pitchFamily="2" charset="2"/>
                <a:cs typeface="Arial"/>
              </a:rPr>
              <a:t>I </a:t>
            </a:r>
            <a:r>
              <a:rPr lang="en-US" sz="2400" dirty="0">
                <a:latin typeface="Arial"/>
                <a:cs typeface="Arial"/>
              </a:rPr>
              <a:t>}</a:t>
            </a:r>
          </a:p>
          <a:p>
            <a:pPr marL="11430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&lt;</a:t>
            </a:r>
            <a:r>
              <a:rPr lang="en-US" sz="2000" dirty="0" err="1">
                <a:cs typeface="Arial"/>
              </a:rPr>
              <a:t>owl:Class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rdf:about</a:t>
            </a:r>
            <a:r>
              <a:rPr lang="en-US" sz="2000" dirty="0">
                <a:cs typeface="Arial"/>
              </a:rPr>
              <a:t>="</a:t>
            </a:r>
            <a:r>
              <a:rPr lang="en-US" sz="2000" dirty="0" err="1">
                <a:cs typeface="Arial"/>
              </a:rPr>
              <a:t>NarcisticPerson</a:t>
            </a:r>
            <a:r>
              <a:rPr lang="en-US" sz="2000" dirty="0">
                <a:cs typeface="Arial"/>
              </a:rPr>
              <a:t>”&gt;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&lt;</a:t>
            </a:r>
            <a:r>
              <a:rPr lang="en-US" sz="2000" dirty="0" err="1">
                <a:cs typeface="Arial"/>
              </a:rPr>
              <a:t>owl:equivalentClass</a:t>
            </a:r>
            <a:r>
              <a:rPr lang="en-US" sz="2000" dirty="0">
                <a:cs typeface="Arial"/>
              </a:rPr>
              <a:t>&gt; 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  &lt;</a:t>
            </a:r>
            <a:r>
              <a:rPr lang="en-US" sz="2000" dirty="0" err="1">
                <a:cs typeface="Arial"/>
              </a:rPr>
              <a:t>owl:Restriction</a:t>
            </a:r>
            <a:r>
              <a:rPr lang="en-US" sz="2000" dirty="0">
                <a:cs typeface="Arial"/>
              </a:rPr>
              <a:t>&gt; 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      &lt;</a:t>
            </a:r>
            <a:r>
              <a:rPr lang="en-US" sz="2000" dirty="0" err="1">
                <a:cs typeface="Arial"/>
              </a:rPr>
              <a:t>owl:onProperty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rdf:resource</a:t>
            </a:r>
            <a:r>
              <a:rPr lang="en-US" sz="2000" dirty="0">
                <a:cs typeface="Arial"/>
              </a:rPr>
              <a:t>="loves"/&gt; 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      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owl:hasSelf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rdf:datatype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=”&amp;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xsd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;#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boolean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"&gt; true &lt;/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owl:hasSelf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&gt;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  &lt;/</a:t>
            </a:r>
            <a:r>
              <a:rPr lang="en-US" sz="2000" dirty="0" err="1">
                <a:cs typeface="Arial"/>
              </a:rPr>
              <a:t>owl:Restriction</a:t>
            </a:r>
            <a:r>
              <a:rPr lang="en-US" sz="2000" dirty="0">
                <a:cs typeface="Arial"/>
              </a:rPr>
              <a:t>&gt; 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  &lt;/</a:t>
            </a:r>
            <a:r>
              <a:rPr lang="en-US" sz="2000" dirty="0" err="1">
                <a:cs typeface="Arial"/>
              </a:rPr>
              <a:t>owl:equivalentClass</a:t>
            </a:r>
            <a:r>
              <a:rPr lang="en-US" sz="2000" dirty="0">
                <a:cs typeface="Arial"/>
              </a:rPr>
              <a:t>&gt; </a:t>
            </a:r>
          </a:p>
          <a:p>
            <a:pPr marL="114300" indent="0">
              <a:buNone/>
            </a:pPr>
            <a:r>
              <a:rPr lang="en-US" sz="2000" dirty="0">
                <a:cs typeface="Arial"/>
              </a:rPr>
              <a:t>&lt;/</a:t>
            </a:r>
            <a:r>
              <a:rPr lang="en-US" sz="2000" dirty="0" err="1">
                <a:cs typeface="Arial"/>
              </a:rPr>
              <a:t>owl:Class</a:t>
            </a:r>
            <a:r>
              <a:rPr lang="en-US" sz="2000" dirty="0">
                <a:cs typeface="Arial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271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Boolean Operators: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Conjunction (Intersection)</a:t>
            </a:r>
            <a:endParaRPr lang="en-US" sz="4000" dirty="0"/>
          </a:p>
        </p:txBody>
      </p:sp>
      <p:sp>
        <p:nvSpPr>
          <p:cNvPr id="1945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FacultyInCS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≡ Faculty ⨅ ∃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belongsTo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.{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CSDepartment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rdf:ID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=“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FacultyInCS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"&gt;</a:t>
            </a:r>
          </a:p>
          <a:p>
            <a:pPr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owl:equivalentClass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 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owl:intersectionOf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rdf:parseType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="Collection"&gt;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 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=”#Faculty"/&gt;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 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owl:onProperty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="#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belongsTo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"/&gt;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owl:hasValue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="#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CSDepartment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"/&gt;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    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  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owl:intersectionOf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  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owl:equivalentClass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 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  <a:endParaRPr lang="el-GR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/>
                <a:cs typeface="Arial"/>
              </a:rPr>
              <a:t>Boolean Operators: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Disjunction (Union)</a:t>
            </a:r>
          </a:p>
        </p:txBody>
      </p:sp>
      <p:sp>
        <p:nvSpPr>
          <p:cNvPr id="19354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729594"/>
            <a:ext cx="8228641" cy="467120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UniversityPeople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≡ Faculty ⨆ Staff ⨆ Student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rdf:ID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="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UniversityPeople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"&gt;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  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owl:equivalentClass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 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4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owl:unionOf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rdf:parseType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="Collection"&gt;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=”#Faculty"/&gt;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        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=”#Staff"/&gt;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=”#Student"/&gt;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   &lt;/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owl:unionOf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 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owl:equivalentClass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7" name="AutoShap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Boolean Operators: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Negation (Complement)</a:t>
            </a:r>
            <a:endParaRPr lang="el-GR" sz="4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25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  <a:spcAft>
                <a:spcPct val="40000"/>
              </a:spcAft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=”#Vegetarian"&gt;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    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owl:complementOf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=”#Carnivorous"/&gt;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33400" indent="-533400" eaLnBrk="1" hangingPunct="1">
              <a:lnSpc>
                <a:spcPct val="80000"/>
              </a:lnSpc>
              <a:spcAft>
                <a:spcPct val="40000"/>
              </a:spcAft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=”#Course"&gt;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    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owl:complementOf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rdf:resource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rPr>
              <a:t>=”#Professor"/&gt;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	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owl:Restriction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	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rdfs:subClassOf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6260" y="1849510"/>
            <a:ext cx="3568104" cy="461665"/>
          </a:xfrm>
          <a:prstGeom prst="rect">
            <a:avLst/>
          </a:prstGeom>
          <a:noFill/>
          <a:ln>
            <a:solidFill>
              <a:srgbClr val="4F81BD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Vegetarian ⊑ ¬ Carnivorous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5280" y="4269082"/>
            <a:ext cx="2755532" cy="461665"/>
          </a:xfrm>
          <a:prstGeom prst="rect">
            <a:avLst/>
          </a:prstGeom>
          <a:noFill/>
          <a:ln>
            <a:solidFill>
              <a:srgbClr val="4F81BD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Course ⊑ ¬ Professor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rial" charset="0"/>
                <a:ea typeface="ＭＳ Ｐゴシック" charset="0"/>
                <a:cs typeface="ＭＳ Ｐゴシック" charset="0"/>
              </a:rPr>
              <a:t>Property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owl:TransitiveProperty</a:t>
            </a:r>
            <a:endParaRPr lang="en-US" sz="2800" dirty="0"/>
          </a:p>
          <a:p>
            <a:pPr lvl="1"/>
            <a:r>
              <a:rPr lang="en-US" sz="2400" dirty="0"/>
              <a:t>Ex: “has better grade than”, “is ancestor of”</a:t>
            </a:r>
          </a:p>
          <a:p>
            <a:r>
              <a:rPr lang="en-US" sz="2800" dirty="0" err="1"/>
              <a:t>owl:SymmetricProperty</a:t>
            </a:r>
            <a:endParaRPr lang="en-US" sz="2800" dirty="0"/>
          </a:p>
          <a:p>
            <a:pPr lvl="1"/>
            <a:r>
              <a:rPr lang="en-US" sz="2400" dirty="0"/>
              <a:t>Ex: “has same grade as”, “is sibling of”</a:t>
            </a:r>
          </a:p>
          <a:p>
            <a:r>
              <a:rPr lang="en-US" sz="2800" dirty="0" err="1"/>
              <a:t>owl:FunctionalProperty</a:t>
            </a:r>
            <a:r>
              <a:rPr lang="en-US" sz="2800" dirty="0"/>
              <a:t> defines a property that has at most one value for each object</a:t>
            </a:r>
          </a:p>
          <a:p>
            <a:pPr lvl="1"/>
            <a:r>
              <a:rPr lang="en-US" sz="2400" dirty="0"/>
              <a:t>Ex: “age”, “height”, “</a:t>
            </a:r>
            <a:r>
              <a:rPr lang="en-US" sz="2400" dirty="0" err="1"/>
              <a:t>directSupervisor</a:t>
            </a:r>
            <a:r>
              <a:rPr lang="en-US" sz="2400" dirty="0"/>
              <a:t>”</a:t>
            </a:r>
          </a:p>
          <a:p>
            <a:r>
              <a:rPr lang="en-US" sz="2800" dirty="0" err="1"/>
              <a:t>owl:InverseFunctionalProperty</a:t>
            </a:r>
            <a:r>
              <a:rPr lang="en-US" sz="2800" dirty="0"/>
              <a:t> defines a property for which two different objects cannot have the same value</a:t>
            </a:r>
          </a:p>
          <a:p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Class Equivalence</a:t>
            </a:r>
            <a:endParaRPr lang="en-US" sz="4000" dirty="0"/>
          </a:p>
        </p:txBody>
      </p:sp>
      <p:sp>
        <p:nvSpPr>
          <p:cNvPr id="1761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60000"/>
              </a:lnSpc>
              <a:spcAft>
                <a:spcPct val="30000"/>
              </a:spcAft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Faculty ≡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AcademicStaff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60000"/>
              </a:lnSpc>
              <a:spcAft>
                <a:spcPct val="30000"/>
              </a:spcAft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rdf:ID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=“Faculty"&gt;</a:t>
            </a:r>
          </a:p>
          <a:p>
            <a:pPr eaLnBrk="1" hangingPunct="1">
              <a:lnSpc>
                <a:spcPct val="60000"/>
              </a:lnSpc>
              <a:spcAft>
                <a:spcPct val="30000"/>
              </a:spcAft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	 &lt;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owl:equivalentClass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rdf:resource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=”#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AcademicStaff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"/&gt;</a:t>
            </a:r>
          </a:p>
          <a:p>
            <a:pPr eaLnBrk="1" hangingPunct="1">
              <a:lnSpc>
                <a:spcPct val="60000"/>
              </a:lnSpc>
              <a:spcAft>
                <a:spcPct val="30000"/>
              </a:spcAft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&lt;/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owl:Class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19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647573"/>
          </a:xfrm>
        </p:spPr>
        <p:txBody>
          <a:bodyPr/>
          <a:lstStyle/>
          <a:p>
            <a:r>
              <a:rPr lang="en-US" dirty="0"/>
              <a:t>RDFS Entailment (1)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607" y="1043157"/>
            <a:ext cx="8782242" cy="5357643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RDFS enables some reasoning with RDF and deduce additional information on an RDF graph</a:t>
            </a:r>
          </a:p>
          <a:p>
            <a:r>
              <a:rPr lang="en-US" sz="2000" dirty="0"/>
              <a:t>Resource typing</a:t>
            </a:r>
          </a:p>
          <a:p>
            <a:pPr marL="114300" indent="0">
              <a:buNone/>
            </a:pPr>
            <a:r>
              <a:rPr lang="en-US" sz="2000" dirty="0"/>
              <a:t>(?x </a:t>
            </a:r>
            <a:r>
              <a:rPr lang="en-US" sz="2000" dirty="0" err="1"/>
              <a:t>rdf:type</a:t>
            </a:r>
            <a:r>
              <a:rPr lang="en-US" sz="2000" dirty="0"/>
              <a:t> ?c) </a:t>
            </a:r>
            <a:r>
              <a:rPr lang="en-US" sz="2000" dirty="0">
                <a:sym typeface="Wingdings" charset="0"/>
              </a:rPr>
              <a:t> (?c </a:t>
            </a:r>
            <a:r>
              <a:rPr lang="en-US" sz="2000" dirty="0" err="1">
                <a:sym typeface="Wingdings" charset="0"/>
              </a:rPr>
              <a:t>rdf:type</a:t>
            </a:r>
            <a:r>
              <a:rPr lang="en-US" sz="2000" dirty="0">
                <a:sym typeface="Wingdings" charset="0"/>
              </a:rPr>
              <a:t> </a:t>
            </a:r>
            <a:r>
              <a:rPr lang="en-US" sz="2000" dirty="0" err="1">
                <a:sym typeface="Wingdings" charset="0"/>
              </a:rPr>
              <a:t>rdfs:Class</a:t>
            </a:r>
            <a:r>
              <a:rPr lang="en-US" sz="2000" dirty="0">
                <a:sym typeface="Wingdings" charset="0"/>
              </a:rPr>
              <a:t>)</a:t>
            </a:r>
          </a:p>
          <a:p>
            <a:pPr marL="114300" indent="0">
              <a:buNone/>
            </a:pPr>
            <a:r>
              <a:rPr lang="en-US" sz="2000" dirty="0"/>
              <a:t>(?x ?p ?y)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(?p </a:t>
            </a:r>
            <a:r>
              <a:rPr lang="en-US" sz="2000" dirty="0" err="1"/>
              <a:t>rdf:type</a:t>
            </a:r>
            <a:r>
              <a:rPr lang="en-US" sz="2000" dirty="0"/>
              <a:t> </a:t>
            </a:r>
            <a:r>
              <a:rPr lang="en-US" sz="2000" dirty="0" err="1"/>
              <a:t>rdf:Property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:</a:t>
            </a:r>
            <a:r>
              <a:rPr lang="en-US" sz="1600" dirty="0" err="1"/>
              <a:t>LosAngeles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dbpedia:City</a:t>
            </a:r>
            <a:endParaRPr lang="en-US" sz="1600" dirty="0"/>
          </a:p>
          <a:p>
            <a:pPr lvl="1"/>
            <a:r>
              <a:rPr lang="en-US" sz="1600" dirty="0"/>
              <a:t>:</a:t>
            </a:r>
            <a:r>
              <a:rPr lang="en-US" sz="1600" dirty="0" err="1"/>
              <a:t>LosAngeles</a:t>
            </a:r>
            <a:r>
              <a:rPr lang="en-US" sz="1600" dirty="0"/>
              <a:t> </a:t>
            </a:r>
            <a:r>
              <a:rPr lang="en-US" sz="1600" dirty="0" err="1"/>
              <a:t>ex:hasPopulation</a:t>
            </a:r>
            <a:r>
              <a:rPr lang="en-US" sz="1600" dirty="0"/>
              <a:t> “3.8M</a:t>
            </a:r>
            <a:r>
              <a:rPr lang="en-US" sz="1200" dirty="0"/>
              <a:t>”</a:t>
            </a:r>
            <a:r>
              <a:rPr lang="en-US" sz="1600" dirty="0">
                <a:sym typeface="Wingdings"/>
              </a:rPr>
              <a:t>  </a:t>
            </a:r>
            <a:r>
              <a:rPr lang="en-US" sz="1600" dirty="0" err="1">
                <a:sym typeface="Wingdings"/>
              </a:rPr>
              <a:t>ex:HasPopulation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rdf:type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rdf:Property</a:t>
            </a:r>
            <a:endParaRPr lang="en-US" sz="1600" dirty="0"/>
          </a:p>
          <a:p>
            <a:r>
              <a:rPr lang="en-US" sz="2000" dirty="0"/>
              <a:t>Transitivity</a:t>
            </a:r>
          </a:p>
          <a:p>
            <a:pPr marL="114300" indent="0">
              <a:buNone/>
            </a:pPr>
            <a:r>
              <a:rPr lang="en-US" sz="2000" dirty="0"/>
              <a:t>(?c1 </a:t>
            </a:r>
            <a:r>
              <a:rPr lang="en-US" sz="2000" dirty="0" err="1"/>
              <a:t>rdfs:subClassOf</a:t>
            </a:r>
            <a:r>
              <a:rPr lang="en-US" sz="2000" dirty="0"/>
              <a:t> ?c2) ^ (?c2 </a:t>
            </a:r>
            <a:r>
              <a:rPr lang="en-US" sz="2000" dirty="0" err="1"/>
              <a:t>rdfs:subclassOf</a:t>
            </a:r>
            <a:r>
              <a:rPr lang="en-US" sz="2000" dirty="0"/>
              <a:t> ?c3)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 (?c1 </a:t>
            </a:r>
            <a:r>
              <a:rPr lang="en-US" sz="2000" dirty="0" err="1"/>
              <a:t>rdfs:subClassOf</a:t>
            </a:r>
            <a:r>
              <a:rPr lang="en-US" sz="2000" dirty="0"/>
              <a:t> ?c3)</a:t>
            </a:r>
          </a:p>
          <a:p>
            <a:pPr marL="114300" indent="0">
              <a:buNone/>
            </a:pPr>
            <a:r>
              <a:rPr lang="en-US" sz="2000" dirty="0"/>
              <a:t>(?p1 </a:t>
            </a:r>
            <a:r>
              <a:rPr lang="en-US" sz="2000" dirty="0" err="1"/>
              <a:t>rdfs:subPropertyOf</a:t>
            </a:r>
            <a:r>
              <a:rPr lang="en-US" sz="2000" dirty="0"/>
              <a:t> ?p2) ^ (?p2 </a:t>
            </a:r>
            <a:r>
              <a:rPr lang="en-US" sz="2000" dirty="0" err="1"/>
              <a:t>rdfs:subPropertyOf</a:t>
            </a:r>
            <a:r>
              <a:rPr lang="en-US" sz="2000" dirty="0"/>
              <a:t> ?p3)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(?p1 </a:t>
            </a:r>
            <a:r>
              <a:rPr lang="en-US" sz="2000" dirty="0" err="1"/>
              <a:t>rdfs:subPropertyOf</a:t>
            </a:r>
            <a:r>
              <a:rPr lang="en-US" sz="2000" dirty="0"/>
              <a:t> ?p3)</a:t>
            </a:r>
          </a:p>
          <a:p>
            <a:pPr lvl="1"/>
            <a:r>
              <a:rPr lang="en-US" sz="1600" dirty="0"/>
              <a:t>:Human </a:t>
            </a:r>
            <a:r>
              <a:rPr lang="en-US" sz="1600" dirty="0" err="1"/>
              <a:t>rdfs:subClassOf</a:t>
            </a:r>
            <a:r>
              <a:rPr lang="en-US" sz="1600" dirty="0"/>
              <a:t> :Mammal ^ :Mammal </a:t>
            </a:r>
            <a:r>
              <a:rPr lang="en-US" sz="1600" dirty="0" err="1"/>
              <a:t>rdfs:subClassOf</a:t>
            </a:r>
            <a:r>
              <a:rPr lang="en-US" sz="1600" dirty="0"/>
              <a:t> :Animal </a:t>
            </a:r>
          </a:p>
          <a:p>
            <a:pPr marL="411163" lvl="1" indent="0">
              <a:buNone/>
            </a:pPr>
            <a:r>
              <a:rPr lang="en-US" sz="1600" dirty="0"/>
              <a:t>	</a:t>
            </a:r>
            <a:r>
              <a:rPr lang="en-US" sz="1600" dirty="0">
                <a:sym typeface="Wingdings"/>
              </a:rPr>
              <a:t> :</a:t>
            </a:r>
            <a:r>
              <a:rPr lang="en-US" sz="1600" dirty="0"/>
              <a:t>Human </a:t>
            </a:r>
            <a:r>
              <a:rPr lang="en-US" sz="1600" dirty="0" err="1"/>
              <a:t>rdfs:subClassOf</a:t>
            </a:r>
            <a:r>
              <a:rPr lang="en-US" sz="1600" dirty="0"/>
              <a:t> :Animal</a:t>
            </a:r>
          </a:p>
          <a:p>
            <a:pPr lvl="1">
              <a:buClr>
                <a:srgbClr val="C0504D"/>
              </a:buClr>
            </a:pPr>
            <a:r>
              <a:rPr lang="en-US" sz="1600" dirty="0"/>
              <a:t>:</a:t>
            </a:r>
            <a:r>
              <a:rPr lang="en-US" sz="1600" dirty="0" err="1"/>
              <a:t>hasSon</a:t>
            </a:r>
            <a:r>
              <a:rPr lang="en-US" sz="1600" dirty="0"/>
              <a:t> </a:t>
            </a:r>
            <a:r>
              <a:rPr lang="en-US" sz="1600" dirty="0" err="1"/>
              <a:t>rdfs:subPropertyOf</a:t>
            </a:r>
            <a:r>
              <a:rPr lang="en-US" sz="1600" dirty="0"/>
              <a:t> :</a:t>
            </a:r>
            <a:r>
              <a:rPr lang="en-US" sz="1600" dirty="0" err="1"/>
              <a:t>hasChild</a:t>
            </a:r>
            <a:r>
              <a:rPr lang="en-US" sz="1600" dirty="0"/>
              <a:t>  ^ </a:t>
            </a:r>
            <a:r>
              <a:rPr lang="en-US" sz="1600" dirty="0">
                <a:solidFill>
                  <a:srgbClr val="4F81BD"/>
                </a:solidFill>
              </a:rPr>
              <a:t> :</a:t>
            </a:r>
            <a:r>
              <a:rPr lang="en-US" sz="1600" dirty="0" err="1">
                <a:solidFill>
                  <a:srgbClr val="4F81BD"/>
                </a:solidFill>
              </a:rPr>
              <a:t>hasChild</a:t>
            </a:r>
            <a:r>
              <a:rPr lang="en-US" sz="1600" dirty="0">
                <a:solidFill>
                  <a:srgbClr val="4F81BD"/>
                </a:solidFill>
              </a:rPr>
              <a:t> </a:t>
            </a:r>
            <a:r>
              <a:rPr lang="en-US" sz="1600" dirty="0" err="1"/>
              <a:t>rdfs:subPropertyOf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4F81BD"/>
                </a:solidFill>
              </a:rPr>
              <a:t>:</a:t>
            </a:r>
            <a:r>
              <a:rPr lang="en-US" sz="1600" dirty="0" err="1">
                <a:solidFill>
                  <a:srgbClr val="4F81BD"/>
                </a:solidFill>
              </a:rPr>
              <a:t>hasDescendant</a:t>
            </a:r>
            <a:endParaRPr lang="en-US" sz="1600" dirty="0">
              <a:solidFill>
                <a:srgbClr val="4F81BD"/>
              </a:solidFill>
            </a:endParaRPr>
          </a:p>
          <a:p>
            <a:pPr marL="411163" lvl="1" indent="0">
              <a:buClr>
                <a:srgbClr val="C0504D"/>
              </a:buClr>
              <a:buNone/>
            </a:pPr>
            <a:r>
              <a:rPr lang="en-US" sz="1600" dirty="0">
                <a:solidFill>
                  <a:srgbClr val="4F81BD"/>
                </a:solidFill>
              </a:rPr>
              <a:t>	</a:t>
            </a:r>
            <a:r>
              <a:rPr lang="en-US" sz="1600" dirty="0">
                <a:solidFill>
                  <a:srgbClr val="4F81BD"/>
                </a:solidFill>
                <a:sym typeface="Wingdings"/>
              </a:rPr>
              <a:t> </a:t>
            </a:r>
            <a:r>
              <a:rPr lang="en-US" sz="1600" dirty="0">
                <a:solidFill>
                  <a:srgbClr val="4F81BD"/>
                </a:solidFill>
              </a:rPr>
              <a:t>:</a:t>
            </a:r>
            <a:r>
              <a:rPr lang="en-US" sz="1600" dirty="0" err="1">
                <a:solidFill>
                  <a:srgbClr val="4F81BD"/>
                </a:solidFill>
              </a:rPr>
              <a:t>hasChild</a:t>
            </a:r>
            <a:r>
              <a:rPr lang="en-US" sz="1600" dirty="0">
                <a:solidFill>
                  <a:srgbClr val="4F81BD"/>
                </a:solidFill>
              </a:rPr>
              <a:t> </a:t>
            </a:r>
            <a:r>
              <a:rPr lang="en-US" sz="1600" dirty="0" err="1"/>
              <a:t>rdfs:subPropertyOf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4F81BD"/>
                </a:solidFill>
              </a:rPr>
              <a:t>:</a:t>
            </a:r>
            <a:r>
              <a:rPr lang="en-US" sz="1600" dirty="0" err="1">
                <a:solidFill>
                  <a:srgbClr val="4F81BD"/>
                </a:solidFill>
              </a:rPr>
              <a:t>hasDescendant</a:t>
            </a:r>
            <a:endParaRPr lang="en-US" sz="1600" dirty="0">
              <a:solidFill>
                <a:srgbClr val="4F81BD"/>
              </a:solidFill>
            </a:endParaRPr>
          </a:p>
          <a:p>
            <a:pPr lvl="1"/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687920" y="0"/>
            <a:ext cx="4456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http://www.w3.org/TR/</a:t>
            </a:r>
            <a:r>
              <a:rPr lang="en-US" sz="1800" dirty="0" err="1">
                <a:latin typeface="Arial"/>
                <a:cs typeface="Arial"/>
              </a:rPr>
              <a:t>rdf-mt</a:t>
            </a:r>
            <a:r>
              <a:rPr lang="en-US" sz="1800" dirty="0">
                <a:latin typeface="Arial"/>
                <a:cs typeface="Arial"/>
              </a:rPr>
              <a:t>/#</a:t>
            </a:r>
            <a:r>
              <a:rPr lang="en-US" sz="1800" dirty="0" err="1">
                <a:latin typeface="Arial"/>
                <a:cs typeface="Arial"/>
              </a:rPr>
              <a:t>RDFSRules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3787" y="2942098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F81BD"/>
                </a:solidFill>
                <a:latin typeface="Calibri"/>
                <a:ea typeface="+mn-ea"/>
                <a:sym typeface="Wingdings"/>
              </a:rPr>
              <a:t>  </a:t>
            </a:r>
            <a:r>
              <a:rPr lang="en-US" sz="1600" dirty="0" err="1">
                <a:solidFill>
                  <a:srgbClr val="4F81BD"/>
                </a:solidFill>
                <a:latin typeface="Calibri"/>
                <a:ea typeface="+mn-ea"/>
              </a:rPr>
              <a:t>dbpedia:City</a:t>
            </a:r>
            <a:r>
              <a:rPr lang="en-US" sz="1600" dirty="0">
                <a:solidFill>
                  <a:srgbClr val="4F81BD"/>
                </a:solidFill>
                <a:latin typeface="Calibri"/>
                <a:ea typeface="+mn-ea"/>
              </a:rPr>
              <a:t>  </a:t>
            </a:r>
            <a:r>
              <a:rPr lang="en-US" sz="1600" dirty="0" err="1">
                <a:solidFill>
                  <a:srgbClr val="4F81BD"/>
                </a:solidFill>
                <a:latin typeface="Calibri"/>
                <a:ea typeface="+mn-ea"/>
              </a:rPr>
              <a:t>rdf:type:Class</a:t>
            </a:r>
            <a:endParaRPr lang="en-US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9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878425"/>
          </a:xfrm>
        </p:spPr>
        <p:txBody>
          <a:bodyPr/>
          <a:lstStyle/>
          <a:p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Class </a:t>
            </a:r>
            <a:r>
              <a:rPr lang="en-US" sz="4000" dirty="0" err="1">
                <a:latin typeface="Arial" charset="0"/>
                <a:ea typeface="ＭＳ Ｐゴシック" charset="0"/>
                <a:cs typeface="ＭＳ Ｐゴシック" charset="0"/>
              </a:rPr>
              <a:t>Disjointness</a:t>
            </a:r>
            <a:r>
              <a:rPr lang="el-GR" sz="40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4000" dirty="0"/>
          </a:p>
        </p:txBody>
      </p:sp>
      <p:sp>
        <p:nvSpPr>
          <p:cNvPr id="176134" name="Rectangle 3"/>
          <p:cNvSpPr>
            <a:spLocks noGrp="1" noChangeArrowheads="1"/>
          </p:cNvSpPr>
          <p:nvPr>
            <p:ph idx="1"/>
          </p:nvPr>
        </p:nvSpPr>
        <p:spPr>
          <a:xfrm>
            <a:off x="465723" y="1153063"/>
            <a:ext cx="8228641" cy="5247737"/>
          </a:xfrm>
        </p:spPr>
        <p:txBody>
          <a:bodyPr/>
          <a:lstStyle/>
          <a:p>
            <a:pPr>
              <a:lnSpc>
                <a:spcPct val="60000"/>
              </a:lnSpc>
              <a:spcAft>
                <a:spcPct val="30000"/>
              </a:spcAft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Male </a:t>
            </a: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⊑ ¬ Female</a:t>
            </a:r>
          </a:p>
          <a:p>
            <a:pPr marL="776288" lvl="2" indent="0">
              <a:lnSpc>
                <a:spcPct val="60000"/>
              </a:lnSpc>
              <a:spcAft>
                <a:spcPct val="30000"/>
              </a:spcAft>
              <a:buNone/>
            </a:pPr>
            <a:r>
              <a:rPr lang="en-US" sz="16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=”</a:t>
            </a:r>
            <a:r>
              <a:rPr lang="en-GB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#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Male”&gt;</a:t>
            </a:r>
          </a:p>
          <a:p>
            <a:pPr marL="776288" lvl="2" indent="0">
              <a:lnSpc>
                <a:spcPct val="60000"/>
              </a:lnSpc>
              <a:spcAft>
                <a:spcPct val="30000"/>
              </a:spcAft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    &lt;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owl:disjointWith</a:t>
            </a:r>
            <a:r>
              <a:rPr lang="en-US" sz="20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rdf:resource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=”#Female"/&gt;</a:t>
            </a:r>
            <a:endParaRPr lang="el-GR" sz="20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lvl="2">
              <a:buFontTx/>
              <a:buNone/>
            </a:pPr>
            <a:r>
              <a:rPr lang="el-GR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	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&lt;/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&gt;</a:t>
            </a:r>
            <a:r>
              <a:rPr lang="el-GR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AssistantProfessor</a:t>
            </a: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⊑ ¬ </a:t>
            </a:r>
            <a:r>
              <a:rPr lang="en-US" sz="24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AssociateProfessor</a:t>
            </a: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</a:p>
          <a:p>
            <a:pPr marL="114300" indent="0">
              <a:buNone/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</a:t>
            </a:r>
            <a:r>
              <a:rPr lang="en-US" sz="24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AssistantProfessor</a:t>
            </a: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⊑ ¬ Professor</a:t>
            </a:r>
          </a:p>
          <a:p>
            <a:pPr marL="114300" indent="0">
              <a:buNone/>
            </a:pP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</a:t>
            </a:r>
            <a:r>
              <a:rPr lang="en-US" sz="24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AssociateProfessor</a:t>
            </a:r>
            <a:r>
              <a:rPr lang="en-US" sz="24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⊑ ¬ Professor</a:t>
            </a:r>
          </a:p>
          <a:p>
            <a:pPr marL="776288" lvl="2" indent="0"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owl:AllDisjointClasses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&gt; </a:t>
            </a:r>
          </a:p>
          <a:p>
            <a:pPr marL="776288" lvl="2" indent="0"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&lt;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owl:members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rdf:parseType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="Collection"&gt; </a:t>
            </a:r>
          </a:p>
          <a:p>
            <a:pPr marL="776288" lvl="2" indent="0"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 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=”</a:t>
            </a:r>
            <a:r>
              <a:rPr lang="en-GB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#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AssistantProfessor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"&gt;</a:t>
            </a:r>
            <a:endParaRPr lang="en-GB" sz="20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marL="776288" lvl="2" indent="0"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 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=”</a:t>
            </a:r>
            <a:r>
              <a:rPr lang="en-GB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#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AssociateProfessor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"&gt;</a:t>
            </a:r>
            <a:endParaRPr lang="en-GB" sz="2000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marL="776288" lvl="2" indent="0">
              <a:buNone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    &lt;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owl:Class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rdf:about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=”</a:t>
            </a:r>
            <a:r>
              <a:rPr lang="en-GB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#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Professor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”&gt;</a:t>
            </a:r>
            <a:endParaRPr lang="en-US" sz="20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marL="776288" lvl="2" indent="0"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&lt;/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owl:members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&gt; </a:t>
            </a:r>
          </a:p>
          <a:p>
            <a:pPr marL="776288" lvl="2" indent="0"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&lt;/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owl:AllDisjointClasses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93183"/>
            <a:ext cx="8237165" cy="645017"/>
          </a:xfrm>
        </p:spPr>
        <p:txBody>
          <a:bodyPr/>
          <a:lstStyle/>
          <a:p>
            <a:r>
              <a:rPr lang="en-GB" dirty="0"/>
              <a:t>OWL RDF/XML Exchange Syntax</a:t>
            </a:r>
          </a:p>
        </p:txBody>
      </p:sp>
      <p:sp>
        <p:nvSpPr>
          <p:cNvPr id="129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sz="1600" dirty="0"/>
              <a:t>&lt;</a:t>
            </a:r>
            <a:r>
              <a:rPr lang="en-GB" sz="1600" dirty="0" err="1"/>
              <a:t>owl:Class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&lt;</a:t>
            </a:r>
            <a:r>
              <a:rPr lang="en-GB" sz="1600" dirty="0" err="1"/>
              <a:t>owl:intersectionOf</a:t>
            </a:r>
            <a:r>
              <a:rPr lang="en-GB" sz="1600" dirty="0"/>
              <a:t> </a:t>
            </a:r>
            <a:r>
              <a:rPr lang="en-GB" sz="1600" dirty="0" err="1"/>
              <a:t>rdf:parseType</a:t>
            </a:r>
            <a:r>
              <a:rPr lang="en-GB" sz="1600" dirty="0"/>
              <a:t>=“ collection"&gt;</a:t>
            </a:r>
          </a:p>
          <a:p>
            <a:pPr marL="114300" indent="0">
              <a:buNone/>
            </a:pPr>
            <a:r>
              <a:rPr lang="en-GB" sz="1600" dirty="0"/>
              <a:t>    &lt;</a:t>
            </a:r>
            <a:r>
              <a:rPr lang="en-GB" sz="1600" dirty="0" err="1"/>
              <a:t>owl:Class</a:t>
            </a:r>
            <a:r>
              <a:rPr lang="en-GB" sz="1600" dirty="0"/>
              <a:t> </a:t>
            </a:r>
            <a:r>
              <a:rPr lang="en-GB" sz="1600" dirty="0" err="1"/>
              <a:t>rdf:about</a:t>
            </a:r>
            <a:r>
              <a:rPr lang="en-GB" sz="1600" dirty="0"/>
              <a:t>="#Person"/&gt;</a:t>
            </a:r>
          </a:p>
          <a:p>
            <a:pPr marL="114300" indent="0">
              <a:buNone/>
            </a:pPr>
            <a:r>
              <a:rPr lang="en-GB" sz="1600" dirty="0"/>
              <a:t>    &lt;</a:t>
            </a:r>
            <a:r>
              <a:rPr lang="en-GB" sz="1600" dirty="0" err="1"/>
              <a:t>owl:Restriction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  &lt;</a:t>
            </a:r>
            <a:r>
              <a:rPr lang="en-GB" sz="1600" dirty="0" err="1"/>
              <a:t>owl:onProperty</a:t>
            </a:r>
            <a:r>
              <a:rPr lang="en-GB" sz="1600" dirty="0"/>
              <a:t> </a:t>
            </a:r>
            <a:r>
              <a:rPr lang="en-GB" sz="1600" dirty="0" err="1"/>
              <a:t>rdf:resource</a:t>
            </a:r>
            <a:r>
              <a:rPr lang="en-GB" sz="1600" dirty="0"/>
              <a:t>="#</a:t>
            </a:r>
            <a:r>
              <a:rPr lang="en-GB" sz="1600" dirty="0" err="1"/>
              <a:t>hasChild</a:t>
            </a:r>
            <a:r>
              <a:rPr lang="en-GB" sz="1600" dirty="0"/>
              <a:t>"/&gt;</a:t>
            </a:r>
          </a:p>
          <a:p>
            <a:pPr marL="114300" indent="0">
              <a:buNone/>
            </a:pPr>
            <a:r>
              <a:rPr lang="en-GB" sz="1600" dirty="0"/>
              <a:t>      &lt;</a:t>
            </a:r>
            <a:r>
              <a:rPr lang="en-GB" sz="1600" dirty="0" err="1"/>
              <a:t>owl:allValuesFrom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    &lt;</a:t>
            </a:r>
            <a:r>
              <a:rPr lang="en-GB" sz="1600" dirty="0" err="1"/>
              <a:t>owl:unionOf</a:t>
            </a:r>
            <a:r>
              <a:rPr lang="en-GB" sz="1600" dirty="0"/>
              <a:t> </a:t>
            </a:r>
            <a:r>
              <a:rPr lang="en-GB" sz="1600" dirty="0" err="1"/>
              <a:t>rdf:parseType</a:t>
            </a:r>
            <a:r>
              <a:rPr lang="en-GB" sz="1600" dirty="0"/>
              <a:t>=" collection"&gt;</a:t>
            </a:r>
          </a:p>
          <a:p>
            <a:pPr marL="114300" indent="0">
              <a:buNone/>
            </a:pPr>
            <a:r>
              <a:rPr lang="en-GB" sz="1600" dirty="0"/>
              <a:t>          &lt;</a:t>
            </a:r>
            <a:r>
              <a:rPr lang="en-GB" sz="1600" dirty="0" err="1"/>
              <a:t>owl:Class</a:t>
            </a:r>
            <a:r>
              <a:rPr lang="en-GB" sz="1600" dirty="0"/>
              <a:t> </a:t>
            </a:r>
            <a:r>
              <a:rPr lang="en-GB" sz="1600" dirty="0" err="1"/>
              <a:t>rdf:about</a:t>
            </a:r>
            <a:r>
              <a:rPr lang="en-GB" sz="1600" dirty="0"/>
              <a:t>="#Doctor"/&gt;</a:t>
            </a:r>
          </a:p>
          <a:p>
            <a:pPr marL="114300" indent="0">
              <a:buNone/>
            </a:pPr>
            <a:r>
              <a:rPr lang="en-GB" sz="1600" dirty="0"/>
              <a:t>          &lt;</a:t>
            </a:r>
            <a:r>
              <a:rPr lang="en-GB" sz="1600" dirty="0" err="1"/>
              <a:t>owl:Restriction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        &lt;</a:t>
            </a:r>
            <a:r>
              <a:rPr lang="en-GB" sz="1600" dirty="0" err="1"/>
              <a:t>owl:onProperty</a:t>
            </a:r>
            <a:r>
              <a:rPr lang="en-GB" sz="1600" dirty="0"/>
              <a:t> </a:t>
            </a:r>
            <a:r>
              <a:rPr lang="en-GB" sz="1600" dirty="0" err="1"/>
              <a:t>rdf:resource</a:t>
            </a:r>
            <a:r>
              <a:rPr lang="en-GB" sz="1600" dirty="0"/>
              <a:t>="#</a:t>
            </a:r>
            <a:r>
              <a:rPr lang="en-GB" sz="1600" dirty="0" err="1"/>
              <a:t>hasChild</a:t>
            </a:r>
            <a:r>
              <a:rPr lang="en-GB" sz="1600" dirty="0"/>
              <a:t>"/&gt;</a:t>
            </a:r>
          </a:p>
          <a:p>
            <a:pPr marL="114300" indent="0">
              <a:buNone/>
            </a:pPr>
            <a:r>
              <a:rPr lang="en-GB" sz="1600" dirty="0"/>
              <a:t>            &lt;</a:t>
            </a:r>
            <a:r>
              <a:rPr lang="en-GB" sz="1600" dirty="0" err="1"/>
              <a:t>owl:someValuesFrom</a:t>
            </a:r>
            <a:r>
              <a:rPr lang="en-GB" sz="1600" dirty="0"/>
              <a:t> </a:t>
            </a:r>
            <a:r>
              <a:rPr lang="en-GB" sz="1600" dirty="0" err="1"/>
              <a:t>rdf:resource</a:t>
            </a:r>
            <a:r>
              <a:rPr lang="en-GB" sz="1600" dirty="0"/>
              <a:t>="#Doctor"/&gt;</a:t>
            </a:r>
          </a:p>
          <a:p>
            <a:pPr marL="114300" indent="0">
              <a:buNone/>
            </a:pPr>
            <a:r>
              <a:rPr lang="en-GB" sz="1600" dirty="0"/>
              <a:t>          &lt;/</a:t>
            </a:r>
            <a:r>
              <a:rPr lang="en-GB" sz="1600" dirty="0" err="1"/>
              <a:t>owl:Restriction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    &lt;/</a:t>
            </a:r>
            <a:r>
              <a:rPr lang="en-GB" sz="1600" dirty="0" err="1"/>
              <a:t>owl:unionOf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  &lt;/</a:t>
            </a:r>
            <a:r>
              <a:rPr lang="en-GB" sz="1600" dirty="0" err="1"/>
              <a:t>owl:allValuesFrom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  &lt;/</a:t>
            </a:r>
            <a:r>
              <a:rPr lang="en-GB" sz="1600" dirty="0" err="1"/>
              <a:t>owl:Restriction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  &lt;/</a:t>
            </a:r>
            <a:r>
              <a:rPr lang="en-GB" sz="1600" dirty="0" err="1"/>
              <a:t>owl:intersectionOf</a:t>
            </a:r>
            <a:r>
              <a:rPr lang="en-GB" sz="1600" dirty="0"/>
              <a:t>&gt;</a:t>
            </a:r>
          </a:p>
          <a:p>
            <a:pPr marL="114300" indent="0">
              <a:buNone/>
            </a:pPr>
            <a:r>
              <a:rPr lang="en-GB" sz="1600" dirty="0"/>
              <a:t>&lt;/</a:t>
            </a:r>
            <a:r>
              <a:rPr lang="en-GB" sz="1600" dirty="0" err="1"/>
              <a:t>owl:Class</a:t>
            </a:r>
            <a:r>
              <a:rPr lang="en-GB" sz="1600" dirty="0"/>
              <a:t>&gt;</a:t>
            </a:r>
          </a:p>
        </p:txBody>
      </p:sp>
      <p:sp>
        <p:nvSpPr>
          <p:cNvPr id="1297412" name="Rectangle 4"/>
          <p:cNvSpPr>
            <a:spLocks noChangeArrowheads="1"/>
          </p:cNvSpPr>
          <p:nvPr/>
        </p:nvSpPr>
        <p:spPr bwMode="auto">
          <a:xfrm>
            <a:off x="253682" y="960823"/>
            <a:ext cx="8458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Arial"/>
                <a:cs typeface="Arial"/>
              </a:rPr>
              <a:t>Person ⨅ ∀</a:t>
            </a:r>
            <a:r>
              <a:rPr lang="en-GB" sz="2800" dirty="0" err="1">
                <a:latin typeface="Arial"/>
                <a:cs typeface="Arial"/>
              </a:rPr>
              <a:t>hasChild</a:t>
            </a:r>
            <a:r>
              <a:rPr lang="en-GB" sz="2800" dirty="0">
                <a:latin typeface="Arial"/>
                <a:cs typeface="Arial"/>
              </a:rPr>
              <a:t>.(Doctor ⨆ ∃</a:t>
            </a:r>
            <a:r>
              <a:rPr lang="en-GB" sz="2800" dirty="0" err="1">
                <a:latin typeface="Arial"/>
                <a:cs typeface="Arial"/>
              </a:rPr>
              <a:t>hasChild.Doctor</a:t>
            </a:r>
            <a:r>
              <a:rPr lang="en-GB" sz="2800" dirty="0">
                <a:latin typeface="Arial"/>
                <a:cs typeface="Arial"/>
              </a:rPr>
              <a:t>))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087"/>
            <a:ext cx="8237165" cy="1143000"/>
          </a:xfrm>
        </p:spPr>
        <p:txBody>
          <a:bodyPr/>
          <a:lstStyle/>
          <a:p>
            <a:r>
              <a:rPr lang="en-US" dirty="0"/>
              <a:t>Protégé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Screen Shot 2013-02-05 at 19.18.3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3" y="655985"/>
            <a:ext cx="8006692" cy="64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Problems</a:t>
            </a:r>
          </a:p>
        </p:txBody>
      </p:sp>
      <p:pic>
        <p:nvPicPr>
          <p:cNvPr id="4" name="Content Placeholder 3" descr="W2012-10-tableaux_Part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4" b="111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0" y="5892414"/>
            <a:ext cx="4942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+mn-lt"/>
              </a:rPr>
              <a:t>Query Answering</a:t>
            </a:r>
          </a:p>
          <a:p>
            <a:r>
              <a:rPr lang="en-US" sz="2000" b="1" dirty="0">
                <a:latin typeface="+mn-lt"/>
              </a:rPr>
              <a:t>      </a:t>
            </a:r>
            <a:r>
              <a:rPr lang="en-US" sz="1800" b="1" dirty="0">
                <a:latin typeface="+mn-lt"/>
              </a:rPr>
              <a:t>− Find all tuples of individuals satisfying query</a:t>
            </a:r>
          </a:p>
        </p:txBody>
      </p:sp>
    </p:spTree>
    <p:extLst>
      <p:ext uri="{BB962C8B-B14F-4D97-AF65-F5344CB8AC3E}">
        <p14:creationId xmlns:p14="http://schemas.microsoft.com/office/powerpoint/2010/main" val="329637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Problems:</a:t>
            </a:r>
            <a:br>
              <a:rPr lang="en-US" dirty="0"/>
            </a:br>
            <a:r>
              <a:rPr lang="en-US" dirty="0"/>
              <a:t>Reduction to </a:t>
            </a:r>
            <a:r>
              <a:rPr lang="en-US" dirty="0" err="1"/>
              <a:t>Unsatisfiability</a:t>
            </a:r>
            <a:endParaRPr lang="en-US" dirty="0"/>
          </a:p>
        </p:txBody>
      </p:sp>
      <p:pic>
        <p:nvPicPr>
          <p:cNvPr id="5" name="Content Placeholder 4" descr="W2012-10-tableaux_Part8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4" b="1110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21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Inference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Reduction to (un)</a:t>
            </a:r>
            <a:r>
              <a:rPr lang="en-US" dirty="0" err="1"/>
              <a:t>satisfiability</a:t>
            </a:r>
            <a:r>
              <a:rPr lang="en-US" dirty="0"/>
              <a:t>. </a:t>
            </a:r>
          </a:p>
          <a:p>
            <a:pPr marL="114300" indent="0">
              <a:buNone/>
            </a:pPr>
            <a:r>
              <a:rPr lang="en-US" dirty="0"/>
              <a:t>Idea: </a:t>
            </a:r>
          </a:p>
          <a:p>
            <a:r>
              <a:rPr lang="en-US" dirty="0"/>
              <a:t>Given knowledge base K </a:t>
            </a:r>
          </a:p>
          <a:p>
            <a:r>
              <a:rPr lang="en-US" dirty="0"/>
              <a:t>Construct a tree (called </a:t>
            </a:r>
            <a:r>
              <a:rPr lang="en-US" i="1" dirty="0"/>
              <a:t>Tableau, </a:t>
            </a:r>
            <a:r>
              <a:rPr lang="en-US" dirty="0"/>
              <a:t>actually a forest), which represents a model of K. </a:t>
            </a:r>
          </a:p>
          <a:p>
            <a:r>
              <a:rPr lang="en-US" dirty="0"/>
              <a:t>If attempt fails, K is </a:t>
            </a:r>
            <a:r>
              <a:rPr lang="en-US" dirty="0" err="1"/>
              <a:t>unsatisfiable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0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436"/>
            <a:ext cx="9144000" cy="4899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example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508" y="1417638"/>
            <a:ext cx="3614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KB: </a:t>
            </a:r>
          </a:p>
          <a:p>
            <a:pPr lvl="1"/>
            <a:r>
              <a:rPr lang="en-US" dirty="0">
                <a:latin typeface="+mn-lt"/>
              </a:rPr>
              <a:t>s1: C(a)</a:t>
            </a:r>
          </a:p>
          <a:p>
            <a:pPr lvl="1"/>
            <a:r>
              <a:rPr lang="en-US" dirty="0">
                <a:latin typeface="+mn-lt"/>
              </a:rPr>
              <a:t>s2: C ⊑ ∃R.D</a:t>
            </a:r>
          </a:p>
          <a:p>
            <a:pPr lvl="1"/>
            <a:r>
              <a:rPr lang="en-US" dirty="0">
                <a:latin typeface="+mn-lt"/>
              </a:rPr>
              <a:t>s3: D ⊑ 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Query: Does KB entail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(∃R.E)(a)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Approach: 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Add negation of query:  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s4</a:t>
            </a:r>
            <a:r>
              <a:rPr lang="en-US">
                <a:latin typeface="+mn-lt"/>
              </a:rPr>
              <a:t>: (∀</a:t>
            </a:r>
            <a:r>
              <a:rPr lang="en-US" dirty="0">
                <a:latin typeface="+mn-lt"/>
              </a:rPr>
              <a:t>R.</a:t>
            </a:r>
            <a:r>
              <a:rPr lang="en-US">
                <a:latin typeface="+mn-lt"/>
              </a:rPr>
              <a:t>¬E)(</a:t>
            </a:r>
            <a:r>
              <a:rPr lang="en-US" dirty="0">
                <a:latin typeface="+mn-lt"/>
              </a:rPr>
              <a:t>a) </a:t>
            </a:r>
          </a:p>
          <a:p>
            <a:r>
              <a:rPr lang="en-US" dirty="0">
                <a:latin typeface="+mn-lt"/>
              </a:rPr>
              <a:t>      to KB </a:t>
            </a:r>
          </a:p>
          <a:p>
            <a:r>
              <a:rPr lang="en-US" dirty="0">
                <a:latin typeface="+mn-lt"/>
              </a:rPr>
              <a:t>2. Show </a:t>
            </a:r>
            <a:r>
              <a:rPr lang="en-US" dirty="0" err="1">
                <a:latin typeface="+mn-lt"/>
              </a:rPr>
              <a:t>unsatisfiability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5285" y="2319267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5533036" y="1716806"/>
            <a:ext cx="1867030" cy="830997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7977"/>
              <a:gd name="adj5" fmla="val 91846"/>
              <a:gd name="adj6" fmla="val -33801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C	(s1)</a:t>
            </a:r>
          </a:p>
          <a:p>
            <a:pPr marL="0" lvl="1"/>
            <a:r>
              <a:rPr lang="en-US" dirty="0">
                <a:latin typeface="+mn-lt"/>
              </a:rPr>
              <a:t>∃R.D 	(s2)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5565" y="3894248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</a:p>
        </p:txBody>
      </p:sp>
      <p:cxnSp>
        <p:nvCxnSpPr>
          <p:cNvPr id="16" name="Straight Arrow Connector 15"/>
          <p:cNvCxnSpPr>
            <a:stCxn id="8" idx="2"/>
            <a:endCxn id="14" idx="0"/>
          </p:cNvCxnSpPr>
          <p:nvPr/>
        </p:nvCxnSpPr>
        <p:spPr>
          <a:xfrm>
            <a:off x="4741331" y="2780932"/>
            <a:ext cx="23217" cy="1113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ine Callout 2 16"/>
          <p:cNvSpPr/>
          <p:nvPr/>
        </p:nvSpPr>
        <p:spPr>
          <a:xfrm>
            <a:off x="5533036" y="3223126"/>
            <a:ext cx="3203812" cy="1200328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3144"/>
              <a:gd name="adj5" fmla="val 68504"/>
              <a:gd name="adj6" fmla="val -26553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D    (s2)</a:t>
            </a:r>
          </a:p>
          <a:p>
            <a:r>
              <a:rPr lang="en-US" dirty="0">
                <a:latin typeface="+mn-lt"/>
              </a:rPr>
              <a:t>E     (s3)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¬E   (s4) Contradiction!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9552" y="2992293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408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/>
      <p:bldP spid="17" grpId="0" animBg="1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Tableaux example 2</a:t>
            </a:r>
            <a:br>
              <a:rPr lang="en-US" dirty="0"/>
            </a:br>
            <a:r>
              <a:rPr lang="en-US" dirty="0"/>
              <a:t>Reasoning by Cases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9946" y="6550223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based on slide from Pascal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Hitzler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508" y="1558053"/>
            <a:ext cx="36145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KB: </a:t>
            </a:r>
          </a:p>
          <a:p>
            <a:pPr lvl="1"/>
            <a:r>
              <a:rPr lang="en-US" dirty="0">
                <a:latin typeface="+mn-lt"/>
              </a:rPr>
              <a:t>s1: C(a)</a:t>
            </a:r>
          </a:p>
          <a:p>
            <a:pPr lvl="1"/>
            <a:r>
              <a:rPr lang="en-US" dirty="0">
                <a:latin typeface="+mn-lt"/>
              </a:rPr>
              <a:t>s2: C ⊑ ∃R.D</a:t>
            </a:r>
          </a:p>
          <a:p>
            <a:pPr lvl="1"/>
            <a:r>
              <a:rPr lang="en-US" dirty="0">
                <a:latin typeface="+mn-lt"/>
              </a:rPr>
              <a:t>s3: D ⊑ E ⊔ F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s4: F ⊑ E 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Query: Does KB entail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(∃R.E)(a)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Approach: 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Add negation of query:  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   s5:(∀R.¬E)(a) </a:t>
            </a:r>
          </a:p>
          <a:p>
            <a:r>
              <a:rPr lang="en-US" dirty="0">
                <a:latin typeface="+mn-lt"/>
              </a:rPr>
              <a:t>      to KB </a:t>
            </a:r>
          </a:p>
          <a:p>
            <a:r>
              <a:rPr lang="en-US" dirty="0">
                <a:latin typeface="+mn-lt"/>
              </a:rPr>
              <a:t>2. Show </a:t>
            </a:r>
            <a:r>
              <a:rPr lang="en-US" dirty="0" err="1">
                <a:latin typeface="+mn-lt"/>
              </a:rPr>
              <a:t>unsatisfiability</a:t>
            </a:r>
            <a:endParaRPr lang="en-US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5285" y="2319267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23" name="Line Callout 2 22"/>
          <p:cNvSpPr/>
          <p:nvPr/>
        </p:nvSpPr>
        <p:spPr>
          <a:xfrm>
            <a:off x="5533036" y="1716806"/>
            <a:ext cx="1867030" cy="830997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7977"/>
              <a:gd name="adj5" fmla="val 91846"/>
              <a:gd name="adj6" fmla="val -33801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C	(s1)</a:t>
            </a:r>
          </a:p>
          <a:p>
            <a:pPr marL="0" lvl="1"/>
            <a:r>
              <a:rPr lang="en-US" dirty="0">
                <a:latin typeface="+mn-lt"/>
              </a:rPr>
              <a:t>∃R.D 	(s2)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5565" y="3894248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</a:p>
        </p:txBody>
      </p:sp>
      <p:cxnSp>
        <p:nvCxnSpPr>
          <p:cNvPr id="25" name="Straight Arrow Connector 24"/>
          <p:cNvCxnSpPr>
            <a:stCxn id="22" idx="2"/>
            <a:endCxn id="24" idx="0"/>
          </p:cNvCxnSpPr>
          <p:nvPr/>
        </p:nvCxnSpPr>
        <p:spPr>
          <a:xfrm>
            <a:off x="4741331" y="2780932"/>
            <a:ext cx="23217" cy="1113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ine Callout 2 25"/>
          <p:cNvSpPr/>
          <p:nvPr/>
        </p:nvSpPr>
        <p:spPr>
          <a:xfrm>
            <a:off x="5533036" y="2669128"/>
            <a:ext cx="3203812" cy="2308324"/>
          </a:xfrm>
          <a:prstGeom prst="borderCallout2">
            <a:avLst>
              <a:gd name="adj1" fmla="val 38166"/>
              <a:gd name="adj2" fmla="val -8770"/>
              <a:gd name="adj3" fmla="val 38166"/>
              <a:gd name="adj4" fmla="val -13144"/>
              <a:gd name="adj5" fmla="val 68504"/>
              <a:gd name="adj6" fmla="val -26553"/>
            </a:avLst>
          </a:prstGeom>
          <a:ln>
            <a:solidFill>
              <a:srgbClr val="4F81BD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+mn-lt"/>
              </a:rPr>
              <a:t>D    (s2)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¬E   (s5) 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Choice: D ⊑ E ⊔ F  (s3)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1. E  Contradiction! </a:t>
            </a:r>
            <a:endParaRPr lang="en-US" dirty="0"/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2. F</a:t>
            </a:r>
          </a:p>
          <a:p>
            <a:pPr marL="0" lvl="1"/>
            <a:r>
              <a:rPr lang="en-US" dirty="0">
                <a:solidFill>
                  <a:prstClr val="black"/>
                </a:solidFill>
                <a:latin typeface="Calibri"/>
              </a:rPr>
              <a:t>     E  (s4) Contradiction!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89552" y="2992293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7739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6" grpId="0" animBg="1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W2012-10-tableaux_Part2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3" r="-14273"/>
          <a:stretch>
            <a:fillRect/>
          </a:stretch>
        </p:blipFill>
        <p:spPr>
          <a:xfrm>
            <a:off x="-1297573" y="-1"/>
            <a:ext cx="11754306" cy="6858001"/>
          </a:xfrm>
        </p:spPr>
      </p:pic>
    </p:spTree>
    <p:extLst>
      <p:ext uri="{BB962C8B-B14F-4D97-AF65-F5344CB8AC3E}">
        <p14:creationId xmlns:p14="http://schemas.microsoft.com/office/powerpoint/2010/main" val="134438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647573"/>
          </a:xfrm>
        </p:spPr>
        <p:txBody>
          <a:bodyPr/>
          <a:lstStyle/>
          <a:p>
            <a:r>
              <a:rPr lang="en-US" dirty="0"/>
              <a:t>RDFS Entailment (2)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607" y="1043157"/>
            <a:ext cx="8782242" cy="5357643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RDFS enables some reasoning with RDF and deduce additional information on an RDF graph</a:t>
            </a:r>
            <a:endParaRPr lang="en-US" sz="2000" dirty="0"/>
          </a:p>
          <a:p>
            <a:r>
              <a:rPr lang="en-US" sz="2000" dirty="0"/>
              <a:t>Inheritance</a:t>
            </a:r>
          </a:p>
          <a:p>
            <a:pPr marL="114300" indent="0">
              <a:buNone/>
            </a:pPr>
            <a:r>
              <a:rPr lang="en-US" sz="2000" dirty="0"/>
              <a:t>(?x </a:t>
            </a:r>
            <a:r>
              <a:rPr lang="en-US" sz="2000" dirty="0" err="1"/>
              <a:t>rdf:type</a:t>
            </a:r>
            <a:r>
              <a:rPr lang="en-US" sz="2000" dirty="0"/>
              <a:t> ?c1) ^  (?c1 </a:t>
            </a:r>
            <a:r>
              <a:rPr lang="en-US" sz="2000" dirty="0" err="1"/>
              <a:t>rdfs:subClassOf</a:t>
            </a:r>
            <a:r>
              <a:rPr lang="en-US" sz="2000" dirty="0"/>
              <a:t> ?c2)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(?x </a:t>
            </a:r>
            <a:r>
              <a:rPr lang="en-US" sz="2000" dirty="0" err="1"/>
              <a:t>rdf:type</a:t>
            </a:r>
            <a:r>
              <a:rPr lang="en-US" sz="2000" dirty="0"/>
              <a:t> ?c2)</a:t>
            </a:r>
          </a:p>
          <a:p>
            <a:pPr marL="114300" indent="0">
              <a:buNone/>
            </a:pPr>
            <a:r>
              <a:rPr lang="en-US" sz="2000" dirty="0"/>
              <a:t>(?x ?p1 ?y) ^  (?p1 </a:t>
            </a:r>
            <a:r>
              <a:rPr lang="en-US" sz="2000" dirty="0" err="1"/>
              <a:t>rdfs:subPropertyOf</a:t>
            </a:r>
            <a:r>
              <a:rPr lang="en-US" sz="2000" dirty="0"/>
              <a:t> ?p2)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(?x ?p2 ?y)</a:t>
            </a:r>
          </a:p>
          <a:p>
            <a:pPr lvl="1"/>
            <a:r>
              <a:rPr lang="en-US" sz="1600" dirty="0"/>
              <a:t>:John </a:t>
            </a:r>
            <a:r>
              <a:rPr lang="en-US" sz="1600" dirty="0" err="1"/>
              <a:t>rdf:type</a:t>
            </a:r>
            <a:r>
              <a:rPr lang="en-US" sz="1600" dirty="0"/>
              <a:t> :Human  ^ </a:t>
            </a:r>
            <a:r>
              <a:rPr lang="en-US" sz="1600" dirty="0">
                <a:sym typeface="Wingdings"/>
              </a:rPr>
              <a:t>:</a:t>
            </a:r>
            <a:r>
              <a:rPr lang="en-US" sz="1600" dirty="0"/>
              <a:t>Human </a:t>
            </a:r>
            <a:r>
              <a:rPr lang="en-US" sz="1600" dirty="0" err="1"/>
              <a:t>rdfs:subClassOf</a:t>
            </a:r>
            <a:r>
              <a:rPr lang="en-US" sz="1600" dirty="0"/>
              <a:t> :Animal </a:t>
            </a:r>
            <a:r>
              <a:rPr lang="en-US" sz="1600" dirty="0">
                <a:sym typeface="Wingdings"/>
              </a:rPr>
              <a:t> :</a:t>
            </a:r>
            <a:r>
              <a:rPr lang="en-US" sz="1600" dirty="0"/>
              <a:t>John </a:t>
            </a:r>
            <a:r>
              <a:rPr lang="en-US" sz="1600" dirty="0" err="1"/>
              <a:t>rdf:type</a:t>
            </a:r>
            <a:r>
              <a:rPr lang="en-US" sz="1600" dirty="0"/>
              <a:t> :Animal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Domain/Range typing</a:t>
            </a:r>
          </a:p>
          <a:p>
            <a:pPr marL="114300" indent="0">
              <a:buNone/>
            </a:pPr>
            <a:r>
              <a:rPr lang="en-US" sz="2000" dirty="0"/>
              <a:t>(?x ?p ?y) ^ (?p </a:t>
            </a:r>
            <a:r>
              <a:rPr lang="en-US" sz="2000" dirty="0" err="1"/>
              <a:t>rdfs:domain</a:t>
            </a:r>
            <a:r>
              <a:rPr lang="en-US" sz="2000" dirty="0"/>
              <a:t> ?c)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(?x </a:t>
            </a:r>
            <a:r>
              <a:rPr lang="en-US" sz="2000" dirty="0" err="1"/>
              <a:t>rdf:type</a:t>
            </a:r>
            <a:r>
              <a:rPr lang="en-US" sz="2000" dirty="0"/>
              <a:t> ?c)</a:t>
            </a:r>
            <a:endParaRPr lang="el-GR" sz="2000" dirty="0"/>
          </a:p>
          <a:p>
            <a:pPr marL="114300" indent="0">
              <a:buNone/>
            </a:pPr>
            <a:r>
              <a:rPr lang="en-US" sz="2000" dirty="0"/>
              <a:t>(?x ?p ?y) ^ (?p </a:t>
            </a:r>
            <a:r>
              <a:rPr lang="en-US" sz="2000" dirty="0" err="1"/>
              <a:t>rdfs:range</a:t>
            </a:r>
            <a:r>
              <a:rPr lang="en-US" sz="2000" dirty="0"/>
              <a:t> ?c) </a:t>
            </a:r>
            <a:r>
              <a:rPr lang="en-US" sz="2000" dirty="0">
                <a:sym typeface="Wingdings" charset="0"/>
              </a:rPr>
              <a:t> </a:t>
            </a:r>
            <a:r>
              <a:rPr lang="en-US" sz="2000" dirty="0"/>
              <a:t>(?y </a:t>
            </a:r>
            <a:r>
              <a:rPr lang="en-US" sz="2000" dirty="0" err="1"/>
              <a:t>rdf:type</a:t>
            </a:r>
            <a:r>
              <a:rPr lang="en-US" sz="2000" dirty="0"/>
              <a:t> ?c)</a:t>
            </a:r>
          </a:p>
          <a:p>
            <a:pPr lvl="1">
              <a:buClr>
                <a:srgbClr val="C0504D"/>
              </a:buClr>
            </a:pPr>
            <a:r>
              <a:rPr lang="en-US" sz="1600" dirty="0">
                <a:solidFill>
                  <a:srgbClr val="4F81BD"/>
                </a:solidFill>
              </a:rPr>
              <a:t>:John :drives :BMW1  ^ </a:t>
            </a:r>
            <a:r>
              <a:rPr lang="en-US" sz="1600" dirty="0">
                <a:solidFill>
                  <a:srgbClr val="4F81BD"/>
                </a:solidFill>
                <a:sym typeface="Wingdings"/>
              </a:rPr>
              <a:t>:drives </a:t>
            </a:r>
            <a:r>
              <a:rPr lang="en-US" sz="1600" dirty="0" err="1">
                <a:solidFill>
                  <a:srgbClr val="4F81BD"/>
                </a:solidFill>
                <a:sym typeface="Wingdings"/>
              </a:rPr>
              <a:t>rdfs:range</a:t>
            </a:r>
            <a:r>
              <a:rPr lang="en-US" sz="1600" dirty="0">
                <a:solidFill>
                  <a:srgbClr val="4F81BD"/>
                </a:solidFill>
                <a:sym typeface="Wingdings"/>
              </a:rPr>
              <a:t> :Car </a:t>
            </a:r>
            <a:r>
              <a:rPr lang="en-US" sz="1600" dirty="0">
                <a:solidFill>
                  <a:srgbClr val="4F81BD"/>
                </a:solidFill>
              </a:rPr>
              <a:t> </a:t>
            </a:r>
            <a:r>
              <a:rPr lang="en-US" sz="1600" dirty="0">
                <a:solidFill>
                  <a:srgbClr val="4F81BD"/>
                </a:solidFill>
                <a:sym typeface="Wingdings"/>
              </a:rPr>
              <a:t> :</a:t>
            </a:r>
            <a:r>
              <a:rPr lang="en-US" sz="1600" dirty="0">
                <a:solidFill>
                  <a:srgbClr val="4F81BD"/>
                </a:solidFill>
              </a:rPr>
              <a:t>BMW1 </a:t>
            </a:r>
            <a:r>
              <a:rPr lang="en-US" sz="1600" dirty="0" err="1">
                <a:solidFill>
                  <a:srgbClr val="4F81BD"/>
                </a:solidFill>
              </a:rPr>
              <a:t>rdf:type</a:t>
            </a:r>
            <a:r>
              <a:rPr lang="en-US" sz="1600" dirty="0">
                <a:solidFill>
                  <a:srgbClr val="4F81BD"/>
                </a:solidFill>
              </a:rPr>
              <a:t> :Car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7920" y="0"/>
            <a:ext cx="4456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http://www.w3.org/TR/</a:t>
            </a:r>
            <a:r>
              <a:rPr lang="en-US" sz="1800" dirty="0" err="1">
                <a:latin typeface="Arial"/>
                <a:cs typeface="Arial"/>
              </a:rPr>
              <a:t>rdf-mt</a:t>
            </a:r>
            <a:r>
              <a:rPr lang="en-US" sz="1800" dirty="0">
                <a:latin typeface="Arial"/>
                <a:cs typeface="Arial"/>
              </a:rPr>
              <a:t>/#</a:t>
            </a:r>
            <a:r>
              <a:rPr lang="en-US" sz="1800" dirty="0" err="1">
                <a:latin typeface="Arial"/>
                <a:cs typeface="Arial"/>
              </a:rPr>
              <a:t>RDFSRules</a:t>
            </a: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blocking rules to ensure termination</a:t>
            </a:r>
          </a:p>
          <a:p>
            <a:r>
              <a:rPr lang="en-US" dirty="0"/>
              <a:t>See Ian </a:t>
            </a:r>
            <a:r>
              <a:rPr lang="en-US" dirty="0" err="1"/>
              <a:t>Horrocks</a:t>
            </a:r>
            <a:r>
              <a:rPr lang="en-US" dirty="0"/>
              <a:t> slides </a:t>
            </a:r>
          </a:p>
        </p:txBody>
      </p:sp>
    </p:spTree>
    <p:extLst>
      <p:ext uri="{BB962C8B-B14F-4D97-AF65-F5344CB8AC3E}">
        <p14:creationId xmlns:p14="http://schemas.microsoft.com/office/powerpoint/2010/main" val="34289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200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290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456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20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850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526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257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4721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233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37165" cy="730723"/>
          </a:xfrm>
        </p:spPr>
        <p:txBody>
          <a:bodyPr/>
          <a:lstStyle/>
          <a:p>
            <a:r>
              <a:rPr lang="en-US" dirty="0"/>
              <a:t>RDF &amp; RDFS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58275"/>
            <a:ext cx="8228641" cy="5342525"/>
          </a:xfrm>
        </p:spPr>
        <p:txBody>
          <a:bodyPr/>
          <a:lstStyle/>
          <a:p>
            <a:r>
              <a:rPr lang="el-GR" sz="2800" dirty="0"/>
              <a:t>RDF provides a foundation for representing and processing </a:t>
            </a:r>
            <a:r>
              <a:rPr lang="en-US" sz="2800" dirty="0"/>
              <a:t>data and </a:t>
            </a:r>
            <a:r>
              <a:rPr lang="el-GR" sz="2800" dirty="0"/>
              <a:t>metadata </a:t>
            </a:r>
            <a:endParaRPr lang="en-US" sz="2800" dirty="0"/>
          </a:p>
          <a:p>
            <a:r>
              <a:rPr lang="el-GR" sz="2800" dirty="0"/>
              <a:t>RDF has a graph-based data model </a:t>
            </a:r>
            <a:endParaRPr lang="en-US" sz="2800" dirty="0"/>
          </a:p>
          <a:p>
            <a:r>
              <a:rPr lang="el-GR" sz="2800" dirty="0"/>
              <a:t>RDF has a decentralized philosophy and allows incremental building of knowledge, and its sharing and reuse</a:t>
            </a:r>
            <a:endParaRPr lang="en-US" sz="2800" dirty="0"/>
          </a:p>
          <a:p>
            <a:r>
              <a:rPr lang="en-GB" sz="2800" dirty="0"/>
              <a:t>RDF Schema provides a mechanism for describing specific domains</a:t>
            </a:r>
            <a:endParaRPr lang="en-US" sz="2800" dirty="0"/>
          </a:p>
          <a:p>
            <a:r>
              <a:rPr lang="en-US" sz="2800" dirty="0"/>
              <a:t>RDF Schema is a minimalist ontology language</a:t>
            </a:r>
            <a:endParaRPr lang="en-GB" sz="2800" dirty="0"/>
          </a:p>
          <a:p>
            <a:pPr lvl="1"/>
            <a:r>
              <a:rPr lang="en-GB" sz="2400" dirty="0"/>
              <a:t>instances, classes, properties, subclasses, </a:t>
            </a:r>
            <a:r>
              <a:rPr lang="en-GB" sz="2400" dirty="0" err="1"/>
              <a:t>subproperties</a:t>
            </a:r>
            <a:r>
              <a:rPr lang="en-GB" sz="2400" dirty="0"/>
              <a:t>, domain and range restrictions</a:t>
            </a:r>
            <a:endParaRPr lang="en-US" sz="2400" dirty="0"/>
          </a:p>
          <a:p>
            <a:r>
              <a:rPr lang="en-US" sz="2800" dirty="0"/>
              <a:t>SPARQL is the query language for RDF</a:t>
            </a:r>
            <a:endParaRPr lang="el-GR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0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98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04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86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816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9068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805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545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453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157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Limitations of the Expressive Power of </a:t>
            </a:r>
            <a:br>
              <a:rPr lang="en-US" sz="4000" dirty="0"/>
            </a:br>
            <a:r>
              <a:rPr lang="en-US" sz="4000" dirty="0"/>
              <a:t>RDF Schema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disjointness</a:t>
            </a:r>
            <a:r>
              <a:rPr lang="en-US" dirty="0"/>
              <a:t> of classes</a:t>
            </a:r>
          </a:p>
          <a:p>
            <a:pPr lvl="1"/>
            <a:r>
              <a:rPr lang="en-US" dirty="0"/>
              <a:t>Sometimes we wish to say that classes are disjoint</a:t>
            </a:r>
          </a:p>
          <a:p>
            <a:pPr lvl="1"/>
            <a:r>
              <a:rPr lang="en-US" dirty="0"/>
              <a:t>Ex: male and female are disjoint</a:t>
            </a:r>
          </a:p>
          <a:p>
            <a:pPr lvl="1"/>
            <a:r>
              <a:rPr lang="en-US" dirty="0"/>
              <a:t>Ex: a person is not a city (open world assumption)</a:t>
            </a:r>
          </a:p>
          <a:p>
            <a:r>
              <a:rPr lang="en-US" dirty="0"/>
              <a:t>No </a:t>
            </a:r>
            <a:r>
              <a:rPr lang="en-US" dirty="0" err="1"/>
              <a:t>boolean</a:t>
            </a:r>
            <a:r>
              <a:rPr lang="en-US" dirty="0"/>
              <a:t> combinations of classes</a:t>
            </a:r>
          </a:p>
          <a:p>
            <a:pPr lvl="1"/>
            <a:r>
              <a:rPr lang="en-US" dirty="0"/>
              <a:t>Sometimes we wish to build new classes by combining other classes using union, intersection, and complement</a:t>
            </a:r>
          </a:p>
          <a:p>
            <a:pPr lvl="1"/>
            <a:r>
              <a:rPr lang="en-US" dirty="0"/>
              <a:t>Ex: person is the union of classes man and woman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839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5962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04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476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81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904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180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+mn-lt"/>
              </a:rPr>
              <a:t>[slide by Ian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Horrocks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820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r="2542" b="16321"/>
          <a:stretch>
            <a:fillRect/>
          </a:stretch>
        </p:blipFill>
        <p:spPr bwMode="auto">
          <a:xfrm>
            <a:off x="76200" y="0"/>
            <a:ext cx="8867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6858000" y="1143000"/>
            <a:ext cx="1143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GB" sz="3200" b="1" dirty="0">
                <a:solidFill>
                  <a:schemeClr val="hlink"/>
                </a:solidFill>
                <a:latin typeface="cmsy10" charset="0"/>
              </a:rPr>
              <a:t>ALC</a:t>
            </a:r>
            <a:endParaRPr lang="en-US" sz="3200" b="1" dirty="0">
              <a:solidFill>
                <a:schemeClr val="hlink"/>
              </a:solidFill>
              <a:latin typeface="cmsy10" charset="0"/>
            </a:endParaRPr>
          </a:p>
        </p:txBody>
      </p:sp>
      <p:sp>
        <p:nvSpPr>
          <p:cNvPr id="75782" name="Oval 8"/>
          <p:cNvSpPr>
            <a:spLocks noChangeArrowheads="1"/>
          </p:cNvSpPr>
          <p:nvPr/>
        </p:nvSpPr>
        <p:spPr bwMode="auto">
          <a:xfrm>
            <a:off x="1676400" y="5257800"/>
            <a:ext cx="1524000" cy="4572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75783" name="Oval 9"/>
          <p:cNvSpPr>
            <a:spLocks noChangeArrowheads="1"/>
          </p:cNvSpPr>
          <p:nvPr/>
        </p:nvSpPr>
        <p:spPr bwMode="auto">
          <a:xfrm>
            <a:off x="1676400" y="381000"/>
            <a:ext cx="5791200" cy="8382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330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2-05 at 21.17.47 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8976" r="3198" b="5248"/>
          <a:stretch/>
        </p:blipFill>
        <p:spPr>
          <a:xfrm>
            <a:off x="0" y="65342"/>
            <a:ext cx="9144000" cy="67956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140" y="6336313"/>
            <a:ext cx="4149049" cy="40011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http://</a:t>
            </a:r>
            <a:r>
              <a:rPr lang="en-US" sz="2000" dirty="0" err="1">
                <a:solidFill>
                  <a:srgbClr val="3366FF"/>
                </a:solidFill>
                <a:latin typeface="Arial"/>
                <a:cs typeface="Arial"/>
              </a:rPr>
              <a:t>www.cs.man.ac.uk</a:t>
            </a:r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/~</a:t>
            </a:r>
            <a:r>
              <a:rPr lang="en-US" sz="2000" dirty="0" err="1">
                <a:solidFill>
                  <a:srgbClr val="3366FF"/>
                </a:solidFill>
                <a:latin typeface="Arial"/>
                <a:cs typeface="Arial"/>
              </a:rPr>
              <a:t>ezolin</a:t>
            </a:r>
            <a:r>
              <a:rPr lang="en-US" sz="2000" dirty="0">
                <a:solidFill>
                  <a:srgbClr val="3366FF"/>
                </a:solidFill>
                <a:latin typeface="Arial"/>
                <a:cs typeface="Arial"/>
              </a:rPr>
              <a:t>/dl/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336401" y="1560548"/>
            <a:ext cx="1561873" cy="68580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</a:ln>
          <a:extLst/>
        </p:spPr>
        <p:txBody>
          <a:bodyPr anchor="ctr"/>
          <a:lstStyle/>
          <a:p>
            <a:r>
              <a:rPr lang="en-GB" sz="3200" b="1" dirty="0">
                <a:solidFill>
                  <a:schemeClr val="hlink"/>
                </a:solidFill>
                <a:latin typeface="cmsy10" charset="0"/>
              </a:rPr>
              <a:t>SHOIQ</a:t>
            </a:r>
            <a:endParaRPr lang="en-US" sz="3200" b="1" dirty="0">
              <a:solidFill>
                <a:schemeClr val="hlink"/>
              </a:solidFill>
              <a:latin typeface="cmsy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56220-6592-A44E-ADB1-53781A2C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59365"/>
            <a:ext cx="6489700" cy="2159000"/>
          </a:xfrm>
          <a:prstGeom prst="rect">
            <a:avLst/>
          </a:prstGeom>
        </p:spPr>
      </p:pic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40D5E4DC-22A1-A34A-B25B-62B1936B3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29" y="2156405"/>
            <a:ext cx="5822541" cy="44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99330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Limitations of the Expressive Power of </a:t>
            </a:r>
            <a:br>
              <a:rPr lang="en-US" sz="4000" dirty="0"/>
            </a:br>
            <a:r>
              <a:rPr lang="en-US" sz="4000" dirty="0"/>
              <a:t>RDF Schema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cardinality restrictions</a:t>
            </a:r>
          </a:p>
          <a:p>
            <a:pPr lvl="1"/>
            <a:r>
              <a:rPr lang="en-US" dirty="0"/>
              <a:t>Ex: a person has exactly two </a:t>
            </a:r>
            <a:r>
              <a:rPr lang="en-US" sz="1800" dirty="0"/>
              <a:t>(or 3, biological) </a:t>
            </a:r>
            <a:r>
              <a:rPr lang="en-US" dirty="0"/>
              <a:t>parents </a:t>
            </a:r>
          </a:p>
          <a:p>
            <a:pPr lvl="1"/>
            <a:r>
              <a:rPr lang="en-US" dirty="0"/>
              <a:t>Ex: a course is taught by at least one lecturer</a:t>
            </a:r>
          </a:p>
          <a:p>
            <a:r>
              <a:rPr lang="en-US" dirty="0"/>
              <a:t>No special characteristics of properties</a:t>
            </a:r>
          </a:p>
          <a:p>
            <a:pPr lvl="1"/>
            <a:r>
              <a:rPr lang="en-US" dirty="0"/>
              <a:t>Transitive property (like “</a:t>
            </a:r>
            <a:r>
              <a:rPr lang="en-US" dirty="0" err="1"/>
              <a:t>greaterThan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Unique property (like “</a:t>
            </a:r>
            <a:r>
              <a:rPr lang="en-US"/>
              <a:t>hasMother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Inverse properties: “eats” and “</a:t>
            </a:r>
            <a:r>
              <a:rPr lang="en-US" dirty="0" err="1"/>
              <a:t>isEatenBy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74638"/>
            <a:ext cx="8237165" cy="785155"/>
          </a:xfrm>
        </p:spPr>
        <p:txBody>
          <a:bodyPr/>
          <a:lstStyle/>
          <a:p>
            <a:r>
              <a:rPr lang="en-GB" dirty="0"/>
              <a:t>Resources for OWL and DL</a:t>
            </a: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173655"/>
            <a:ext cx="8228641" cy="5227145"/>
          </a:xfrm>
        </p:spPr>
        <p:txBody>
          <a:bodyPr/>
          <a:lstStyle/>
          <a:p>
            <a:r>
              <a:rPr lang="en-US" sz="2000" dirty="0"/>
              <a:t>Description Logic Handbook, Cambridge University Press</a:t>
            </a:r>
          </a:p>
          <a:p>
            <a:pPr lvl="1"/>
            <a:r>
              <a:rPr lang="en-US" sz="1800" dirty="0">
                <a:hlinkClick r:id="rId3"/>
              </a:rPr>
              <a:t>http://books.cambridge.org/0521781760.htm</a:t>
            </a:r>
            <a:endParaRPr lang="en-US" sz="1800" dirty="0"/>
          </a:p>
          <a:p>
            <a:r>
              <a:rPr lang="en-US" sz="2000" dirty="0"/>
              <a:t>Description Logic: </a:t>
            </a:r>
            <a:r>
              <a:rPr lang="en-US" sz="2000" dirty="0">
                <a:hlinkClick r:id="rId4"/>
              </a:rPr>
              <a:t>http://dl.kr.org/</a:t>
            </a:r>
            <a:endParaRPr lang="en-US" sz="2000" dirty="0"/>
          </a:p>
          <a:p>
            <a:pPr lvl="1"/>
            <a:r>
              <a:rPr lang="en-US" sz="1800" dirty="0"/>
              <a:t>complexity: </a:t>
            </a:r>
            <a:r>
              <a:rPr lang="en-US" sz="1800" dirty="0">
                <a:hlinkClick r:id="rId5"/>
              </a:rPr>
              <a:t>http://www.cs.man.ac.uk/~ezolin/dl</a:t>
            </a:r>
            <a:endParaRPr lang="en-US" sz="1800" dirty="0"/>
          </a:p>
          <a:p>
            <a:r>
              <a:rPr lang="en-US" sz="2000" dirty="0"/>
              <a:t>Web Ontology Language (OWL): </a:t>
            </a:r>
          </a:p>
          <a:p>
            <a:pPr lvl="1"/>
            <a:r>
              <a:rPr lang="en-US" sz="1800" dirty="0">
                <a:hlinkClick r:id="rId6"/>
              </a:rPr>
              <a:t>http://www.w3.org/TR/owl2-overview</a:t>
            </a:r>
            <a:r>
              <a:rPr lang="en-US" sz="1800" dirty="0"/>
              <a:t> </a:t>
            </a:r>
          </a:p>
          <a:p>
            <a:r>
              <a:rPr lang="en-GB" sz="2000" dirty="0" err="1"/>
              <a:t>Reasoners</a:t>
            </a:r>
            <a:r>
              <a:rPr lang="en-GB" sz="2000" dirty="0"/>
              <a:t>:</a:t>
            </a:r>
          </a:p>
          <a:p>
            <a:pPr lvl="1"/>
            <a:r>
              <a:rPr lang="en-US" sz="1800" dirty="0"/>
              <a:t>Pellet </a:t>
            </a:r>
            <a:r>
              <a:rPr lang="en-GB" sz="1800" dirty="0"/>
              <a:t>(open source): </a:t>
            </a:r>
            <a:r>
              <a:rPr lang="en-US" sz="1800" dirty="0">
                <a:hlinkClick r:id="rId7"/>
              </a:rPr>
              <a:t>http://pellet.owldl.com/</a:t>
            </a:r>
            <a:r>
              <a:rPr lang="en-US" sz="1800" dirty="0"/>
              <a:t> </a:t>
            </a:r>
          </a:p>
          <a:p>
            <a:pPr lvl="1"/>
            <a:r>
              <a:rPr lang="en-GB" sz="1800" dirty="0" err="1"/>
              <a:t>FaCT</a:t>
            </a:r>
            <a:r>
              <a:rPr lang="en-GB" sz="1800" dirty="0"/>
              <a:t>++ (open source): </a:t>
            </a:r>
            <a:r>
              <a:rPr lang="en-US" sz="1800" dirty="0">
                <a:hlinkClick r:id="rId8"/>
              </a:rPr>
              <a:t>http://owl.man.ac.uk/factplusplus/</a:t>
            </a:r>
            <a:endParaRPr lang="en-US" sz="1800" dirty="0"/>
          </a:p>
          <a:p>
            <a:pPr lvl="1"/>
            <a:r>
              <a:rPr lang="en-US" sz="1800" dirty="0"/>
              <a:t>Racer (</a:t>
            </a:r>
            <a:r>
              <a:rPr lang="en-US" sz="1800" dirty="0" err="1"/>
              <a:t>comercial</a:t>
            </a:r>
            <a:r>
              <a:rPr lang="en-US" sz="1800" dirty="0"/>
              <a:t>):  </a:t>
            </a:r>
            <a:r>
              <a:rPr lang="en-US" sz="1800" dirty="0">
                <a:hlinkClick r:id="rId9"/>
              </a:rPr>
              <a:t>http://www.racer-systems.com/</a:t>
            </a:r>
            <a:endParaRPr lang="en-US" sz="1800" dirty="0"/>
          </a:p>
          <a:p>
            <a:pPr lvl="1"/>
            <a:r>
              <a:rPr lang="en-US" sz="1800" dirty="0"/>
              <a:t>(Loom and </a:t>
            </a:r>
            <a:r>
              <a:rPr lang="en-US" sz="1800" dirty="0" err="1"/>
              <a:t>Powerloom</a:t>
            </a:r>
            <a:r>
              <a:rPr lang="en-US" sz="1800" dirty="0"/>
              <a:t>: </a:t>
            </a:r>
            <a:r>
              <a:rPr lang="en-US" sz="1800" dirty="0">
                <a:hlinkClick r:id="rId10"/>
              </a:rPr>
              <a:t>http://www.isi.edu/isd/LOOM/</a:t>
            </a:r>
            <a:r>
              <a:rPr lang="en-US" sz="1800" dirty="0"/>
              <a:t> )</a:t>
            </a:r>
          </a:p>
          <a:p>
            <a:r>
              <a:rPr lang="en-GB" sz="2000" dirty="0"/>
              <a:t>Ontology Editors:</a:t>
            </a:r>
          </a:p>
          <a:p>
            <a:pPr lvl="1"/>
            <a:r>
              <a:rPr lang="en-GB" sz="1800" dirty="0" err="1"/>
              <a:t>Prot</a:t>
            </a:r>
            <a:r>
              <a:rPr lang="en-US" sz="1800" dirty="0" err="1"/>
              <a:t>égé</a:t>
            </a:r>
            <a:r>
              <a:rPr lang="en-US" sz="1800" dirty="0"/>
              <a:t>: </a:t>
            </a:r>
            <a:r>
              <a:rPr lang="en-US" sz="1800" dirty="0">
                <a:hlinkClick r:id="rId11"/>
              </a:rPr>
              <a:t>http://protege.stanford.edu/</a:t>
            </a:r>
            <a:r>
              <a:rPr lang="en-US" sz="1800" dirty="0"/>
              <a:t> </a:t>
            </a:r>
          </a:p>
          <a:p>
            <a:r>
              <a:rPr lang="en-GB" sz="2000" dirty="0"/>
              <a:t>Ian </a:t>
            </a:r>
            <a:r>
              <a:rPr lang="en-GB" sz="2000" dirty="0" err="1"/>
              <a:t>Horrocks</a:t>
            </a:r>
            <a:r>
              <a:rPr lang="en-GB" sz="2000" dirty="0"/>
              <a:t> has great slides on description logics and OWL:</a:t>
            </a:r>
          </a:p>
          <a:p>
            <a:pPr lvl="1"/>
            <a:r>
              <a:rPr lang="en-GB" sz="1800" dirty="0">
                <a:hlinkClick r:id="rId12"/>
              </a:rPr>
              <a:t>http://web.comlab.ox.ac.uk/oucl/work/ian.horrocks/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627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452" y="2945202"/>
            <a:ext cx="3985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n-lt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2346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asoning-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323977"/>
            <a:ext cx="9144000" cy="1459077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69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323977"/>
            <a:ext cx="9144000" cy="1459077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-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59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323977"/>
            <a:ext cx="9144000" cy="1459077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 cmpd="sng"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68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newcommand{\Equiv}{\equiv}&#10;\newcommand{\some}[2]{\ensuremath{\exists #1 . #2}}&#10;\newcommand{\all}[2]{\ensuremath{\forall #1 . #2}}&#10;\newcommand{\atleast}[2]{\ensuremath{\mbox{$\geqslant$}#1 #2}}&#10;\newcommand{\atmost}[2]{\ensuremath{\mbox{$\leqslant$}#1 #2}}&#10;\begin{document}&#10;    \begin{tabular}[t]{l|c|l}&#10;      OWL Syntax &amp; DL Syntax &amp; Example \\&#10;      \hline&#10;      subClassOf &amp; $C_1 \sqsubseteq C_2$ &amp; $\mbox{Human} \sqsubseteq&#10;      \mbox{Animal} \sqcap \mbox{Biped}$ \\&#10;      equivalentClass &amp; $C_1 \Equiv C_2$ &amp; $\mbox{Man} \Equiv&#10;      \mbox{Human} \sqcap \mbox{Male}$ \\&#10;      subPropertyOf &amp; $P_1 \sqsubseteq P_2$ &amp; $\mbox{hasDaughter} \sqsubseteq&#10;      \mbox{hasChild}$ \\&#10;      equivalentProperty &amp; $P_1 \Equiv P_2$ &amp; $\mbox{cost} \Equiv&#10;      \mbox{price}$ \\&#10;%      inverseOf &amp; $P_1 \Equiv P_2^-$ &amp; $\mbox{hasChild} \Equiv&#10;%      \mbox{hasParent}^-$ \\&#10;      transitiveProperty &amp; $P^+ \sqsubseteq P$ &amp; $\mbox{ancestor}^+&#10;      \sqsubseteq \mbox{ancestor}$ \\&#10;     \end{tabular}&#10;\end{document}&#10;"/>
  <p:tag name="EXTERNALNAME" val="txp_fig"/>
  <p:tag name="BLEND" val="0"/>
  <p:tag name="TRANSPARENT" val="0"/>
  <p:tag name="KEEPFILES" val="0"/>
  <p:tag name="DEBUGPAUSE" val="0"/>
  <p:tag name="RESOLUTION" val="300"/>
  <p:tag name="WORKAROUNDTRANSPARENCYBUG" val="0"/>
  <p:tag name="ALLOWFONTSUBSTITUTION" val="0"/>
  <p:tag name="BITMAPFORMAT" val="bmpmono"/>
  <p:tag name="BOXWIDTH" val="354"/>
  <p:tag name="BOXHEIGHT" val="412"/>
  <p:tag name="BOXFONT" val="10"/>
  <p:tag name="BOXWRAP" val="0"/>
  <p:tag name="ORIGWIDTH" val="612"/>
  <p:tag name="PICTUREFILESIZE" val="1959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newcommand{\Equiv}{\equiv}&#10;\newcommand{\some}[2]{\ensuremath{\exists #1 . #2}}&#10;\newcommand{\all}[2]{\ensuremath{\forall #1 . #2}}&#10;\newcommand{\atleast}[2]{\ensuremath{\mbox{$\geqslant$}#1 #2}}&#10;\newcommand{\atmost}[2]{\ensuremath{\mbox{$\leqslant$}#1 #2}}&#10;\begin{document}&#10;    \begin{tabular}[t]{l|c|l}&#10;      OWL Syntax &amp; DL Syntax &amp; Example \\&#10;      \hline&#10;      type &amp; $a:C$ &amp; $\mbox{John} : \mbox{Happy-Father}$ \\&#10;      property &amp; $\langle a,b \rangle : R$ &amp; $\langle\mbox{John},&#10;      \mbox{Mary}\rangle : \mbox{has-child}$&#10;%      subPropertyOf &amp; $P_1 \sqsubseteq P_2$ &amp; $\mbox{hasDaughter} \sqsubseteq&#10;%      \mbox{hasChild}$ \\&#10;%      equivalentProperty &amp; $P_1 \Equiv P_2$ &amp; $\mbox{cost} \Equiv&#10;%      \mbox{price}$ \\&#10;%      inverseOf &amp; $P_1 \Equiv P_2^-$ &amp; $\mbox{hasChild} \Equiv&#10;%      \mbox{hasParent}^-$ \\&#10;%      transitiveProperty &amp; $P^+ \sqsubseteq P$ &amp; $\mbox{ancestor}^+&#10;%      \sqsubseteq \mbox{ancestor}$ \\&#10;     \end{tabular}&#10;\end{document}&#10;"/>
  <p:tag name="EXTERNALNAME" val="txp_fig"/>
  <p:tag name="BLEND" val="0"/>
  <p:tag name="TRANSPARENT" val="0"/>
  <p:tag name="KEEPFILES" val="0"/>
  <p:tag name="DEBUGPAUSE" val="0"/>
  <p:tag name="RESOLUTION" val="300"/>
  <p:tag name="WORKAROUNDTRANSPARENCYBUG" val="0"/>
  <p:tag name="ALLOWFONTSUBSTITUTION" val="0"/>
  <p:tag name="BITMAPFORMAT" val="bmpmono"/>
  <p:tag name="BOXWIDTH" val="354"/>
  <p:tag name="BOXHEIGHT" val="412"/>
  <p:tag name="BOXFONT" val="10"/>
  <p:tag name="BOXWRAP" val="0"/>
  <p:tag name="ORIGWIDTH" val="534"/>
  <p:tag name="PICTUREFILESIZE" val="851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newcommand{\some}[2]{%&#10;  \ensuremath{\exists #1 . #2}}&#10;\newcommand{\all}[2]{%&#10;  \ensuremath{\forall #1 . #2}}&#10;\newcommand{\atleast}[2]{%&#10;        \ensuremath{\mbox{$\geqslant$}#1 #2}}&#10;\newcommand{\atmost}[2]{%&#10;        \ensuremath{\mbox{$\leqslant$}#1 #2}}&#10;\begin{document}&#10;    \begin{tabular}[t]{l|c|l|l}&#10;      Constructor &amp; DL Syntax &amp; Example &amp; FOL Syntax\\&#10;      \hline&#10;      intersectionOf &amp; $C_1 \sqcap\ldots\sqcap C_n$ &amp; $\mbox{Human}&#10;      \sqcap \mbox{Male}$ &amp; $C_1(x) \land\ldots\land C_n(x)$\\&#10;      unionOf &amp; $C_1 \sqcup\ldots\sqcup C_n$ &amp; $\mbox{Doctor} \sqcup \mbox{Lawyer}$ &amp; $C_1(x) \lor\ldots\lor C_n(x)$ \\&#10;      complementOf &amp; $\neg C$ &amp; $\neg \mbox{Male}$ &amp; $\neg C(x)$ \\&#10;      oneOf &amp; $\{x_1\}\sqcup\ldots\sqcup\{x_n\}$ &amp; $\{\mbox{john}\} \sqcup \{\mbox{mary}\}$ &amp; $x=x_1 \lor\ldots\lor x=x_n$ \\&#10;      allValuesFrom &amp; $\all{P}{C}$ &amp; $\all{\mbox{hasChild}}{\mbox{Doctor}}$ &amp; $\forall y.P(x,y)\rightarrow C(y)$ \\&#10;%$\Box_P C$ \\&#10;      someValuesFrom &amp; $\some{P}{C}$ &amp; $\some{\mbox{hasChild}}{\mbox{Lawyer}}$ &amp; $\exists y . P(x,y) \land C(y)$ \\&#10;%$\exists y . P(x,y) \land C(y)$ \\&#10;%      hasValue &amp; $\some{P}{\{x\}}$ &amp; $\some{\mbox{citizenOf}}{\{\mbox{USA}\}}$ \\&#10;      maxCardinality &amp; $\atmost{n}{P}$ &amp;&#10;      $\atmost{1}{\mbox{hasChild}}$ &amp; $\exists^{\leqslant n}y.P(x,y)$ \\&#10;      minCardinality &amp; $\atleast{n}{P}$ &amp;&#10;      $\atleast{2}{\mbox{hasChild}}$ &amp; $\exists^{\geqslant n}y.P(x,y)$ &#10;%      cardinalityQ &amp; $\equalq{n}{P}{C}$ &amp;&#10;%      $\equalq{1}{\mbox{hasParent}}{\mbox{Female}}$&#10;%      \quad\vdots &amp;&amp;&#10;     \end{tabular}&#10;\end{document}&#10;"/>
  <p:tag name="EXTERNALNAME" val="figure"/>
  <p:tag name="BLEND" val="0"/>
  <p:tag name="TRANSPARENT" val="0"/>
  <p:tag name="KEEPFILES" val="1"/>
  <p:tag name="DEBUGPAUSE" val="0"/>
  <p:tag name="RESOLUTION" val="300"/>
  <p:tag name="WORKAROUNDTRANSPARENCYBUG" val="0"/>
  <p:tag name="ALLOWFONTSUBSTITUTION" val="0"/>
  <p:tag name="BITMAPFORMAT" val="bmpmono"/>
  <p:tag name="BOXWIDTH" val="354"/>
  <p:tag name="BOXHEIGHT" val="412"/>
  <p:tag name="BOXFONT" val="10"/>
  <p:tag name="BOXWRAP" val="0"/>
  <p:tag name="ORIGWIDTH" val="788"/>
  <p:tag name="PICTUREFILESIZE" val="37580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dirty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51325</TotalTime>
  <Words>3823</Words>
  <Application>Microsoft Macintosh PowerPoint</Application>
  <PresentationFormat>Overhead</PresentationFormat>
  <Paragraphs>753</Paragraphs>
  <Slides>153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1" baseType="lpstr">
      <vt:lpstr>Arial</vt:lpstr>
      <vt:lpstr>Calibri</vt:lpstr>
      <vt:lpstr>Cambria</vt:lpstr>
      <vt:lpstr>cmsy10</vt:lpstr>
      <vt:lpstr>Palatino</vt:lpstr>
      <vt:lpstr>Symbol</vt:lpstr>
      <vt:lpstr>Times</vt:lpstr>
      <vt:lpstr>Adjacency</vt:lpstr>
      <vt:lpstr>OWL 2:  Description Logics, Inference </vt:lpstr>
      <vt:lpstr>Semantic Web Layer Cake</vt:lpstr>
      <vt:lpstr>Ontology </vt:lpstr>
      <vt:lpstr>RDF Schema (RDFS)</vt:lpstr>
      <vt:lpstr>RDFS Entailment (1)</vt:lpstr>
      <vt:lpstr>RDFS Entailment (2)</vt:lpstr>
      <vt:lpstr>RDF &amp; RDFS</vt:lpstr>
      <vt:lpstr>Limitations of the Expressive Power of  RDF Schema (1)</vt:lpstr>
      <vt:lpstr>Limitations of the Expressive Power of  RDF Schema (2)</vt:lpstr>
      <vt:lpstr>Limitations of the Expressive Power of  RDF Schema (3)</vt:lpstr>
      <vt:lpstr>Limitations of RDFS</vt:lpstr>
      <vt:lpstr>OWL vs RDFS</vt:lpstr>
      <vt:lpstr>Semantic Web Layer Cake</vt:lpstr>
      <vt:lpstr>OWL: Web Ontology Language</vt:lpstr>
      <vt:lpstr>Description Logic: Basic Ideas</vt:lpstr>
      <vt:lpstr>Description Logic Semantics</vt:lpstr>
      <vt:lpstr>Abox, Tbox, Rbox</vt:lpstr>
      <vt:lpstr>Fact Assertions</vt:lpstr>
      <vt:lpstr>Terminological Knowledge: Concepts</vt:lpstr>
      <vt:lpstr>Terminological Knowledge: Relationships</vt:lpstr>
      <vt:lpstr>Open-world vs Closed-world</vt:lpstr>
      <vt:lpstr>Unique-name assumption (UNA) </vt:lpstr>
      <vt:lpstr>Description Logics</vt:lpstr>
      <vt:lpstr>Classification: Defining an Ontology</vt:lpstr>
      <vt:lpstr>Classification: Defining a “rabid dog”</vt:lpstr>
      <vt:lpstr>Classification: Classifier Infers “sick animal”</vt:lpstr>
      <vt:lpstr>Classification: Defining “rabid animal”</vt:lpstr>
      <vt:lpstr>Classification: Concept Placed in Hierarchy</vt:lpstr>
      <vt:lpstr>OWL2 Description Logic</vt:lpstr>
      <vt:lpstr>OWL2 DL Summary</vt:lpstr>
      <vt:lpstr>OWL Classes</vt:lpstr>
      <vt:lpstr>OWL Properties</vt:lpstr>
      <vt:lpstr>Ontology Axioms</vt:lpstr>
      <vt:lpstr>Class Definitions</vt:lpstr>
      <vt:lpstr>Class/Concept Constructors</vt:lpstr>
      <vt:lpstr>OWL2 is essentially the  Description Logic SROIQ</vt:lpstr>
      <vt:lpstr>OWL Property Restrictions</vt:lpstr>
      <vt:lpstr>owl:someValuesFrom</vt:lpstr>
      <vt:lpstr>owl:allValuesFrom</vt:lpstr>
      <vt:lpstr>Nominals: owl:hasValue</vt:lpstr>
      <vt:lpstr>Nominals: Enumerated classes with owl:oneOf </vt:lpstr>
      <vt:lpstr>Cardinality Restrictions  (1)</vt:lpstr>
      <vt:lpstr>Cardinality Restrictions (2) </vt:lpstr>
      <vt:lpstr>Local reflexivity: Self</vt:lpstr>
      <vt:lpstr>Boolean Operators: Conjunction (Intersection)</vt:lpstr>
      <vt:lpstr>Boolean Operators: Disjunction (Union)</vt:lpstr>
      <vt:lpstr>Boolean Operators: Negation (Complement)</vt:lpstr>
      <vt:lpstr>Property Characteristics</vt:lpstr>
      <vt:lpstr>Class Equivalence</vt:lpstr>
      <vt:lpstr>Class Disjointness </vt:lpstr>
      <vt:lpstr>OWL RDF/XML Exchange Syntax</vt:lpstr>
      <vt:lpstr>Protégé  </vt:lpstr>
      <vt:lpstr>Inference Problems</vt:lpstr>
      <vt:lpstr>Inference Problems: Reduction to Unsatisfiability</vt:lpstr>
      <vt:lpstr>Tableaux Inference Algorithms </vt:lpstr>
      <vt:lpstr>Tableaux rules</vt:lpstr>
      <vt:lpstr>Tableaux example 1</vt:lpstr>
      <vt:lpstr>Tableaux example 2 Reasoning by Cases</vt:lpstr>
      <vt:lpstr>PowerPoint Presentation</vt:lpstr>
      <vt:lpstr>Termination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for OWL and 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Tableaux Inference Algorithms </vt:lpstr>
      <vt:lpstr>Negation Normal Form</vt:lpstr>
      <vt:lpstr>NNF Example</vt:lpstr>
      <vt:lpstr>Tableaux rules</vt:lpstr>
      <vt:lpstr>Tableaux example 1</vt:lpstr>
      <vt:lpstr>Tableaux example 2 Reasoning by Cases</vt:lpstr>
      <vt:lpstr>PowerPoint Presentation</vt:lpstr>
      <vt:lpstr>Termination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for OWL and DL</vt:lpstr>
    </vt:vector>
  </TitlesOfParts>
  <Company>Information Sciences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Jose-Luis Ambite</cp:lastModifiedBy>
  <cp:revision>1636</cp:revision>
  <cp:lastPrinted>1998-11-17T18:56:32Z</cp:lastPrinted>
  <dcterms:created xsi:type="dcterms:W3CDTF">2010-01-11T19:28:08Z</dcterms:created>
  <dcterms:modified xsi:type="dcterms:W3CDTF">2019-04-07T03:13:15Z</dcterms:modified>
</cp:coreProperties>
</file>